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9"/>
  </p:notesMasterIdLst>
  <p:handoutMasterIdLst>
    <p:handoutMasterId r:id="rId30"/>
  </p:handoutMasterIdLst>
  <p:sldIdLst>
    <p:sldId id="300" r:id="rId3"/>
    <p:sldId id="301" r:id="rId4"/>
    <p:sldId id="302" r:id="rId5"/>
    <p:sldId id="303" r:id="rId6"/>
    <p:sldId id="304" r:id="rId7"/>
    <p:sldId id="262" r:id="rId8"/>
    <p:sldId id="288" r:id="rId9"/>
    <p:sldId id="289" r:id="rId10"/>
    <p:sldId id="291" r:id="rId11"/>
    <p:sldId id="307" r:id="rId12"/>
    <p:sldId id="305" r:id="rId13"/>
    <p:sldId id="294" r:id="rId14"/>
    <p:sldId id="295" r:id="rId15"/>
    <p:sldId id="297" r:id="rId16"/>
    <p:sldId id="309" r:id="rId17"/>
    <p:sldId id="310" r:id="rId18"/>
    <p:sldId id="308" r:id="rId19"/>
    <p:sldId id="298" r:id="rId20"/>
    <p:sldId id="312" r:id="rId21"/>
    <p:sldId id="318" r:id="rId22"/>
    <p:sldId id="313" r:id="rId23"/>
    <p:sldId id="316" r:id="rId24"/>
    <p:sldId id="319" r:id="rId25"/>
    <p:sldId id="290" r:id="rId26"/>
    <p:sldId id="314" r:id="rId27"/>
    <p:sldId id="315" r:id="rId28"/>
  </p:sldIdLst>
  <p:sldSz cx="9144000" cy="6858000" type="screen4x3"/>
  <p:notesSz cx="6858000" cy="9144000"/>
  <p:defaultText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779CC93D-E52E-4D84-901B-11D7331DD495}">
          <p14:sldIdLst>
            <p14:sldId id="300"/>
            <p14:sldId id="301"/>
            <p14:sldId id="302"/>
            <p14:sldId id="303"/>
            <p14:sldId id="304"/>
          </p14:sldIdLst>
        </p14:section>
        <p14:section name="Vue d’ensemble et objectifs" id="{ABA716BF-3A5C-4ADB-94C9-CFEF84EBA240}">
          <p14:sldIdLst>
            <p14:sldId id="262"/>
            <p14:sldId id="288"/>
            <p14:sldId id="289"/>
            <p14:sldId id="291"/>
            <p14:sldId id="307"/>
            <p14:sldId id="305"/>
            <p14:sldId id="294"/>
            <p14:sldId id="295"/>
            <p14:sldId id="297"/>
            <p14:sldId id="309"/>
            <p14:sldId id="310"/>
            <p14:sldId id="308"/>
            <p14:sldId id="298"/>
            <p14:sldId id="312"/>
            <p14:sldId id="318"/>
            <p14:sldId id="313"/>
            <p14:sldId id="316"/>
            <p14:sldId id="319"/>
            <p14:sldId id="290"/>
            <p14:sldId id="314"/>
            <p14:sldId id="315"/>
          </p14:sldIdLst>
        </p14:section>
        <p14:section name="Sujet 1" id="{6D9936A3-3945-4757-BC8B-B5C252D8E036}">
          <p14:sldIdLst/>
        </p14:section>
        <p14:section name="Exemples de diapositives pour les effets visuels" id="{BAB3A466-96C9-4230-9978-795378D75699}">
          <p14:sldIdLst/>
        </p14:section>
        <p14:section name="Étude de cas" id="{8C0305C9-B152-4FBA-A789-FE1976D53990}">
          <p14:sldIdLst/>
        </p14:section>
        <p14:section name="Conclusion et résumé" id="{790CEF5B-569A-4C2F-BED5-750B08C0E5AD}">
          <p14:sldIdLst/>
        </p14:section>
        <p14:section name="Annexe" id="{3F78B471-41DA-46F2-A8E4-97E471896AB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4" autoAdjust="0"/>
    <p:restoredTop sz="90663" autoAdjust="0"/>
  </p:normalViewPr>
  <p:slideViewPr>
    <p:cSldViewPr>
      <p:cViewPr varScale="1">
        <p:scale>
          <a:sx n="101" d="100"/>
          <a:sy n="101" d="100"/>
        </p:scale>
        <p:origin x="2058" y="108"/>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fr-FR" sz="1200"/>
            </a:lvl1pPr>
          </a:lstStyle>
          <a:p>
            <a:endParaRPr lang="fr-F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fr-FR" sz="1200"/>
            </a:lvl1pPr>
          </a:lstStyle>
          <a:p>
            <a:fld id="{D83FDC75-7F73-4A4A-A77C-09AADF00E0EA}" type="datetimeFigureOut">
              <a:rPr lang="fr-FR" smtClean="0"/>
              <a:pPr/>
              <a:t>23/09/2022</a:t>
            </a:fld>
            <a:endParaRPr lang="fr-F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fr-FR" sz="1200"/>
            </a:lvl1pPr>
          </a:lstStyle>
          <a:p>
            <a:endParaRPr lang="fr-F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fr-FR" sz="1200"/>
            </a:lvl1pPr>
          </a:lstStyle>
          <a:p>
            <a:fld id="{459226BF-1F13-42D3-80DC-373E7ADD1EBC}" type="slidenum">
              <a:rPr lang="fr-FR" smtClean="0"/>
              <a:pPr/>
              <a:t>‹N°›</a:t>
            </a:fld>
            <a:endParaRPr lang="fr-FR" dirty="0"/>
          </a:p>
        </p:txBody>
      </p:sp>
    </p:spTree>
    <p:extLst>
      <p:ext uri="{BB962C8B-B14F-4D97-AF65-F5344CB8AC3E}">
        <p14:creationId xmlns:p14="http://schemas.microsoft.com/office/powerpoint/2010/main" val="3570440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fr-F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fr-FR" sz="1200"/>
            </a:lvl1pPr>
          </a:lstStyle>
          <a:p>
            <a:fld id="{48AEF76B-3757-4A0B-AF93-28494465C1DD}" type="datetimeFigureOut">
              <a:rPr lang="fr-FR"/>
              <a:pPr/>
              <a:t>23/09/2022</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Niveau 2</a:t>
            </a:r>
          </a:p>
          <a:p>
            <a:pPr lvl="2"/>
            <a:r>
              <a:rPr lang="fr-FR"/>
              <a:t>Niveau 3</a:t>
            </a:r>
          </a:p>
          <a:p>
            <a:pPr lvl="3"/>
            <a:r>
              <a:rPr lang="fr-FR"/>
              <a:t>Niveau 4</a:t>
            </a:r>
          </a:p>
          <a:p>
            <a:pPr lvl="4"/>
            <a:r>
              <a:rPr lang="fr-FR"/>
              <a:t>Niveau 5</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fr-F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fr-FR" sz="1200"/>
            </a:lvl1pPr>
          </a:lstStyle>
          <a:p>
            <a:fld id="{75693FD4-8F83-4EF7-AC3F-0DC0388986B0}" type="slidenum">
              <a:rPr/>
              <a:pPr/>
              <a:t>‹N°›</a:t>
            </a:fld>
            <a:endParaRPr lang="fr-FR"/>
          </a:p>
        </p:txBody>
      </p:sp>
    </p:spTree>
    <p:extLst>
      <p:ext uri="{BB962C8B-B14F-4D97-AF65-F5344CB8AC3E}">
        <p14:creationId xmlns:p14="http://schemas.microsoft.com/office/powerpoint/2010/main" val="1795836951"/>
      </p:ext>
    </p:extLst>
  </p:cSld>
  <p:clrMap bg1="lt1" tx1="dk1" bg2="lt2" tx2="dk2" accent1="accent1" accent2="accent2" accent3="accent3" accent4="accent4" accent5="accent5" accent6="accent6" hlink="hlink" folHlink="folHlink"/>
  <p:notesStyle>
    <a:lvl1pPr marL="0" algn="l" defTabSz="914400" rtl="0" eaLnBrk="1" latinLnBrk="0" hangingPunct="1">
      <a:defRPr lang="fr-FR" sz="1200" kern="1200">
        <a:solidFill>
          <a:schemeClr val="tx1"/>
        </a:solidFill>
        <a:latin typeface="+mn-lt"/>
        <a:ea typeface="+mn-ea"/>
        <a:cs typeface="+mn-cs"/>
      </a:defRPr>
    </a:lvl1pPr>
    <a:lvl2pPr marL="457200" algn="l" defTabSz="914400" rtl="0" eaLnBrk="1" latinLnBrk="0" hangingPunct="1">
      <a:defRPr lang="fr-FR" sz="1200" kern="1200">
        <a:solidFill>
          <a:schemeClr val="tx1"/>
        </a:solidFill>
        <a:latin typeface="+mn-lt"/>
        <a:ea typeface="+mn-ea"/>
        <a:cs typeface="+mn-cs"/>
      </a:defRPr>
    </a:lvl2pPr>
    <a:lvl3pPr marL="914400" algn="l" defTabSz="914400" rtl="0" eaLnBrk="1" latinLnBrk="0" hangingPunct="1">
      <a:defRPr lang="fr-FR" sz="1200" kern="1200">
        <a:solidFill>
          <a:schemeClr val="tx1"/>
        </a:solidFill>
        <a:latin typeface="+mn-lt"/>
        <a:ea typeface="+mn-ea"/>
        <a:cs typeface="+mn-cs"/>
      </a:defRPr>
    </a:lvl3pPr>
    <a:lvl4pPr marL="1371600" algn="l" defTabSz="914400" rtl="0" eaLnBrk="1" latinLnBrk="0" hangingPunct="1">
      <a:defRPr lang="fr-FR" sz="1200" kern="1200">
        <a:solidFill>
          <a:schemeClr val="tx1"/>
        </a:solidFill>
        <a:latin typeface="+mn-lt"/>
        <a:ea typeface="+mn-ea"/>
        <a:cs typeface="+mn-cs"/>
      </a:defRPr>
    </a:lvl4pPr>
    <a:lvl5pPr marL="1828800" algn="l" defTabSz="914400" rtl="0" eaLnBrk="1" latinLnBrk="0" hangingPunct="1">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lang="fr-FR"/>
            </a:pPr>
            <a:r>
              <a:rPr lang="fr-FR" dirty="0"/>
              <a:t>Ce modèle peut être utilisé comme fichier de démarrage pour présenter des supports de formation à un groupe.</a:t>
            </a:r>
          </a:p>
          <a:p>
            <a:endParaRPr lang="fr-FR" dirty="0"/>
          </a:p>
          <a:p>
            <a:pPr lvl="0"/>
            <a:r>
              <a:rPr lang="fr-FR" sz="1200" b="1" dirty="0"/>
              <a:t>Sections</a:t>
            </a:r>
            <a:endParaRPr lang="fr-FR" sz="1200" b="0" dirty="0"/>
          </a:p>
          <a:p>
            <a:pPr lvl="0"/>
            <a:r>
              <a:rPr lang="fr-FR" sz="1200" b="0" dirty="0"/>
              <a:t>Cliquez avec le bouton droit sur une diapositive pour ajouter des sections.</a:t>
            </a:r>
            <a:r>
              <a:rPr lang="fr-FR" sz="1200" b="0" baseline="0" dirty="0"/>
              <a:t> Les sections permettent d’organiser les diapositives et facilitent la collaboration entre plusieurs auteurs.</a:t>
            </a:r>
            <a:endParaRPr lang="fr-FR" sz="1200" b="0" dirty="0"/>
          </a:p>
          <a:p>
            <a:pPr lvl="0"/>
            <a:endParaRPr lang="fr-FR" sz="1200" b="1" dirty="0"/>
          </a:p>
          <a:p>
            <a:pPr lvl="0"/>
            <a:r>
              <a:rPr lang="fr-FR" sz="1200" b="1" dirty="0"/>
              <a:t>Notes</a:t>
            </a:r>
          </a:p>
          <a:p>
            <a:pPr lvl="0"/>
            <a:r>
              <a:rPr lang="fr-FR" sz="1200" dirty="0"/>
              <a:t>Utilisez la section Notes pour les notes de présentation ou pour fournir des informations  supplémentaires à l’audience.</a:t>
            </a:r>
            <a:r>
              <a:rPr lang="fr-FR" sz="1200" baseline="0" dirty="0"/>
              <a:t> Affichez ces notes en mode Présentation pendant votre présentation. </a:t>
            </a:r>
          </a:p>
          <a:p>
            <a:pPr lvl="0">
              <a:buFontTx/>
              <a:buNone/>
            </a:pPr>
            <a:r>
              <a:rPr lang="fr-FR" sz="1200" dirty="0"/>
              <a:t>N’oubliez pas de tenir compte de la taille de la police (critère important pour l’accessibilité, la visibilité, l’enregistrement vidéo et la production en ligne)</a:t>
            </a:r>
          </a:p>
          <a:p>
            <a:pPr lvl="0"/>
            <a:endParaRPr lang="fr-FR" sz="1200" dirty="0"/>
          </a:p>
          <a:p>
            <a:pPr lvl="0">
              <a:buFontTx/>
              <a:buNone/>
            </a:pPr>
            <a:r>
              <a:rPr lang="fr-FR" sz="1200" b="1" dirty="0"/>
              <a:t>Couleurs coordonnées </a:t>
            </a:r>
          </a:p>
          <a:p>
            <a:pPr lvl="0">
              <a:buFontTx/>
              <a:buNone/>
            </a:pPr>
            <a:r>
              <a:rPr lang="fr-FR" sz="1200" dirty="0"/>
              <a:t>Faites tout particulièrement attention aux diagrammes, graphiques et zones de texte.</a:t>
            </a:r>
            <a:r>
              <a:rPr lang="fr-FR" sz="1200" baseline="0" dirty="0"/>
              <a:t> </a:t>
            </a:r>
            <a:endParaRPr lang="fr-FR" sz="1200" dirty="0"/>
          </a:p>
          <a:p>
            <a:pPr lvl="0"/>
            <a:r>
              <a:rPr lang="fr-FR" sz="1200" dirty="0"/>
              <a:t>Tenez compte du fait que les participants imprimeront la présentation en noir et blanc ou </a:t>
            </a:r>
            <a:r>
              <a:rPr lang="fr-FR" sz="1200" dirty="0" err="1"/>
              <a:t>nuances de gris</a:t>
            </a:r>
            <a:r>
              <a:rPr lang="fr-FR" sz="1200" dirty="0"/>
              <a:t>. Effectuez un test d’impression pour vérifier que vos couleurs s’impriment correctement en noir et blanc intégral et </a:t>
            </a:r>
            <a:r>
              <a:rPr lang="fr-FR" sz="1200" dirty="0" err="1"/>
              <a:t>nuances de gris</a:t>
            </a:r>
            <a:r>
              <a:rPr lang="fr-FR" sz="1200" dirty="0"/>
              <a:t>.</a:t>
            </a:r>
          </a:p>
          <a:p>
            <a:pPr lvl="0">
              <a:buFontTx/>
              <a:buNone/>
            </a:pPr>
            <a:endParaRPr lang="fr-FR" sz="1200" dirty="0"/>
          </a:p>
          <a:p>
            <a:pPr lvl="0">
              <a:buFontTx/>
              <a:buNone/>
            </a:pPr>
            <a:r>
              <a:rPr lang="fr-FR" sz="1200" b="1" dirty="0"/>
              <a:t>Graphiques, tableaux et diagrammes</a:t>
            </a:r>
          </a:p>
          <a:p>
            <a:pPr lvl="0"/>
            <a:r>
              <a:rPr lang="fr-FR" sz="1200" dirty="0"/>
              <a:t>Faites en sorte que votre présentation soit simple : utilisez des styles et des couleurs identiques qui ne soient pas gênants.</a:t>
            </a:r>
          </a:p>
          <a:p>
            <a:pPr lvl="0"/>
            <a:r>
              <a:rPr lang="fr-FR" sz="1200" dirty="0"/>
              <a:t>Ajoutez une étiquette à tous les graphiques et tableaux.</a:t>
            </a:r>
          </a:p>
          <a:p>
            <a:endParaRPr lang="fr-FR" dirty="0"/>
          </a:p>
          <a:p>
            <a:endParaRPr lang="fr-FR" dirty="0"/>
          </a:p>
          <a:p>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1</a:t>
            </a:fld>
            <a:endParaRPr lang="fr-FR"/>
          </a:p>
        </p:txBody>
      </p:sp>
    </p:spTree>
    <p:extLst>
      <p:ext uri="{BB962C8B-B14F-4D97-AF65-F5344CB8AC3E}">
        <p14:creationId xmlns:p14="http://schemas.microsoft.com/office/powerpoint/2010/main" val="1654130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indent="-228600">
              <a:buFont typeface="+mj-lt"/>
              <a:buNone/>
            </a:pPr>
            <a:r>
              <a:rPr lang="fr-FR" sz="1200" u="sng" dirty="0"/>
              <a:t>Déroulement</a:t>
            </a:r>
            <a:r>
              <a:rPr lang="fr-FR" sz="1200" dirty="0"/>
              <a:t> :</a:t>
            </a:r>
          </a:p>
          <a:p>
            <a:pPr marL="228600" indent="-228600">
              <a:buFont typeface="+mj-lt"/>
              <a:buNone/>
            </a:pPr>
            <a:r>
              <a:rPr lang="fr-FR" sz="1200" dirty="0"/>
              <a:t>Le titre manipulation</a:t>
            </a:r>
            <a:r>
              <a:rPr lang="fr-FR" sz="1200" baseline="0" dirty="0"/>
              <a:t> apparaît, les participants reçoivent la feuille et réalisent manipulation.  Le tableau apparaît ensuite et on complète la première ligne.  Pour détailler termes scientifiques, on visionne Il était une fois la vie La bouche et les dents depuis 29 min 10 sec à 29 min 45sec.</a:t>
            </a:r>
            <a:endParaRPr lang="fr-FR" sz="1200" dirty="0"/>
          </a:p>
        </p:txBody>
      </p:sp>
      <p:sp>
        <p:nvSpPr>
          <p:cNvPr id="5" name="Slide Image Placeholder 4"/>
          <p:cNvSpPr>
            <a:spLocks noGrp="1" noRot="1" noChangeAspect="1"/>
          </p:cNvSpPr>
          <p:nvPr>
            <p:ph type="sldImg"/>
          </p:nvPr>
        </p:nvSpPr>
        <p:spPr>
          <a:xfrm>
            <a:off x="539750" y="503238"/>
            <a:ext cx="3143250" cy="2359025"/>
          </a:xfrm>
        </p:spPr>
      </p:sp>
    </p:spTree>
    <p:extLst>
      <p:ext uri="{BB962C8B-B14F-4D97-AF65-F5344CB8AC3E}">
        <p14:creationId xmlns:p14="http://schemas.microsoft.com/office/powerpoint/2010/main" val="417178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indent="-228600">
              <a:buFont typeface="+mj-lt"/>
              <a:buNone/>
            </a:pPr>
            <a:r>
              <a:rPr lang="fr-FR" sz="1200" u="sng" dirty="0"/>
              <a:t>Déroulement</a:t>
            </a:r>
            <a:r>
              <a:rPr lang="fr-FR" sz="1200" dirty="0"/>
              <a:t> :</a:t>
            </a:r>
          </a:p>
          <a:p>
            <a:pPr marL="228600" indent="-228600">
              <a:buFont typeface="+mj-lt"/>
              <a:buNone/>
            </a:pPr>
            <a:r>
              <a:rPr lang="fr-FR" sz="1200" dirty="0"/>
              <a:t>Le titre manipulation</a:t>
            </a:r>
            <a:r>
              <a:rPr lang="fr-FR" sz="1200" baseline="0" dirty="0"/>
              <a:t> apparaît, les participants reçoivent la feuille et réalisent manipulation.  Le tableau apparaît ensuite et on complète la première ligne.  Pour détailler termes scientifiques, on visionne Il était une fois la vie La bouche et les dents depuis 29 min 10 sec à 29 min 45sec.</a:t>
            </a:r>
            <a:endParaRPr lang="fr-FR" sz="1200" dirty="0"/>
          </a:p>
        </p:txBody>
      </p:sp>
      <p:sp>
        <p:nvSpPr>
          <p:cNvPr id="5" name="Slide Image Placeholder 4"/>
          <p:cNvSpPr>
            <a:spLocks noGrp="1" noRot="1" noChangeAspect="1"/>
          </p:cNvSpPr>
          <p:nvPr>
            <p:ph type="sldImg"/>
          </p:nvPr>
        </p:nvSpPr>
        <p:spPr>
          <a:xfrm>
            <a:off x="539750" y="503238"/>
            <a:ext cx="3143250" cy="2359025"/>
          </a:xfrm>
        </p:spPr>
      </p:sp>
    </p:spTree>
    <p:extLst>
      <p:ext uri="{BB962C8B-B14F-4D97-AF65-F5344CB8AC3E}">
        <p14:creationId xmlns:p14="http://schemas.microsoft.com/office/powerpoint/2010/main" val="2552868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indent="-228600">
              <a:buFont typeface="+mj-lt"/>
              <a:buNone/>
            </a:pPr>
            <a:r>
              <a:rPr lang="fr-FR" sz="1200" u="sng" dirty="0"/>
              <a:t>Déroulement</a:t>
            </a:r>
            <a:r>
              <a:rPr lang="fr-FR" sz="1200" dirty="0"/>
              <a:t> :</a:t>
            </a:r>
          </a:p>
          <a:p>
            <a:pPr marL="228600" indent="-228600">
              <a:buFont typeface="+mj-lt"/>
              <a:buNone/>
            </a:pPr>
            <a:r>
              <a:rPr lang="fr-FR" sz="1200" dirty="0"/>
              <a:t>Le titre manipulation</a:t>
            </a:r>
            <a:r>
              <a:rPr lang="fr-FR" sz="1200" baseline="0" dirty="0"/>
              <a:t> apparaît, les participants reçoivent la feuille et réalisent manipulation.  Le tableau apparaît ensuite et on complète la seconde ligne.  Pour détailler termes scientifiques, on projette infos internet et info Encyclopédie des Sciences</a:t>
            </a:r>
            <a:endParaRPr lang="fr-FR" sz="1200" dirty="0"/>
          </a:p>
        </p:txBody>
      </p:sp>
      <p:sp>
        <p:nvSpPr>
          <p:cNvPr id="5" name="Slide Image Placeholder 4"/>
          <p:cNvSpPr>
            <a:spLocks noGrp="1" noRot="1" noChangeAspect="1"/>
          </p:cNvSpPr>
          <p:nvPr>
            <p:ph type="sldImg"/>
          </p:nvPr>
        </p:nvSpPr>
        <p:spPr>
          <a:xfrm>
            <a:off x="539750" y="503238"/>
            <a:ext cx="3143250" cy="2359025"/>
          </a:xfrm>
        </p:spPr>
      </p:sp>
    </p:spTree>
    <p:extLst>
      <p:ext uri="{BB962C8B-B14F-4D97-AF65-F5344CB8AC3E}">
        <p14:creationId xmlns:p14="http://schemas.microsoft.com/office/powerpoint/2010/main" val="2332936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indent="-228600">
              <a:buFont typeface="+mj-lt"/>
              <a:buNone/>
            </a:pPr>
            <a:r>
              <a:rPr lang="fr-FR" sz="1200" u="sng" dirty="0"/>
              <a:t>Déroulement</a:t>
            </a:r>
            <a:r>
              <a:rPr lang="fr-FR" sz="1200" dirty="0"/>
              <a:t> :</a:t>
            </a:r>
          </a:p>
          <a:p>
            <a:pPr marL="228600" indent="-228600">
              <a:buFont typeface="+mj-lt"/>
              <a:buNone/>
            </a:pPr>
            <a:r>
              <a:rPr lang="fr-FR" sz="1200" dirty="0"/>
              <a:t>Le titre manipulation</a:t>
            </a:r>
            <a:r>
              <a:rPr lang="fr-FR" sz="1200" baseline="0" dirty="0"/>
              <a:t> apparaît, les participants reçoivent la feuille et réalisent manipulation.  Le tableau apparaît ensuite et on complète la seconde ligne.  Pour détailler termes scientifiques, on projette infos internet et info Encyclopédie </a:t>
            </a:r>
            <a:r>
              <a:rPr lang="fr-FR" sz="1200" baseline="0"/>
              <a:t>des Sciences</a:t>
            </a:r>
            <a:endParaRPr lang="fr-FR" sz="1200" dirty="0"/>
          </a:p>
        </p:txBody>
      </p:sp>
      <p:sp>
        <p:nvSpPr>
          <p:cNvPr id="5" name="Slide Image Placeholder 4"/>
          <p:cNvSpPr>
            <a:spLocks noGrp="1" noRot="1" noChangeAspect="1"/>
          </p:cNvSpPr>
          <p:nvPr>
            <p:ph type="sldImg"/>
          </p:nvPr>
        </p:nvSpPr>
        <p:spPr>
          <a:xfrm>
            <a:off x="539750" y="503238"/>
            <a:ext cx="3143250" cy="2359025"/>
          </a:xfrm>
        </p:spPr>
      </p:sp>
    </p:spTree>
    <p:extLst>
      <p:ext uri="{BB962C8B-B14F-4D97-AF65-F5344CB8AC3E}">
        <p14:creationId xmlns:p14="http://schemas.microsoft.com/office/powerpoint/2010/main" val="2746684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indent="-228600">
              <a:buFont typeface="+mj-lt"/>
              <a:buNone/>
            </a:pPr>
            <a:r>
              <a:rPr lang="fr-FR" sz="1200" u="sng" dirty="0"/>
              <a:t>Déroulement</a:t>
            </a:r>
            <a:r>
              <a:rPr lang="fr-FR" sz="1200" dirty="0"/>
              <a:t> :</a:t>
            </a:r>
          </a:p>
          <a:p>
            <a:pPr marL="228600" indent="-228600">
              <a:buFont typeface="+mj-lt"/>
              <a:buNone/>
            </a:pPr>
            <a:r>
              <a:rPr lang="fr-FR" sz="1200" dirty="0"/>
              <a:t>Le titre manipulation</a:t>
            </a:r>
            <a:r>
              <a:rPr lang="fr-FR" sz="1200" baseline="0" dirty="0"/>
              <a:t> apparaît, les participants reçoivent la feuille et réalisent manipulation.  Le tableau apparaît ensuite et on complète la seconde ligne.  Pour détailler termes scientifiques, on projette infos internet et info Encyclopédie </a:t>
            </a:r>
            <a:r>
              <a:rPr lang="fr-FR" sz="1200" baseline="0"/>
              <a:t>des Sciences</a:t>
            </a:r>
            <a:endParaRPr lang="fr-FR" sz="1200" dirty="0"/>
          </a:p>
        </p:txBody>
      </p:sp>
      <p:sp>
        <p:nvSpPr>
          <p:cNvPr id="5" name="Slide Image Placeholder 4"/>
          <p:cNvSpPr>
            <a:spLocks noGrp="1" noRot="1" noChangeAspect="1"/>
          </p:cNvSpPr>
          <p:nvPr>
            <p:ph type="sldImg"/>
          </p:nvPr>
        </p:nvSpPr>
        <p:spPr>
          <a:xfrm>
            <a:off x="539750" y="503238"/>
            <a:ext cx="3143250" cy="2359025"/>
          </a:xfrm>
        </p:spPr>
      </p:sp>
    </p:spTree>
    <p:extLst>
      <p:ext uri="{BB962C8B-B14F-4D97-AF65-F5344CB8AC3E}">
        <p14:creationId xmlns:p14="http://schemas.microsoft.com/office/powerpoint/2010/main" val="3184461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indent="-228600">
              <a:buFont typeface="+mj-lt"/>
              <a:buNone/>
            </a:pPr>
            <a:r>
              <a:rPr lang="fr-FR" sz="1200" u="sng" dirty="0"/>
              <a:t>Déroulement</a:t>
            </a:r>
            <a:r>
              <a:rPr lang="fr-FR" sz="1200" dirty="0"/>
              <a:t> :</a:t>
            </a:r>
          </a:p>
          <a:p>
            <a:pPr marL="228600" indent="-228600">
              <a:buFont typeface="+mj-lt"/>
              <a:buNone/>
            </a:pPr>
            <a:r>
              <a:rPr lang="fr-FR" sz="1200" dirty="0"/>
              <a:t>Le titre manipulation</a:t>
            </a:r>
            <a:r>
              <a:rPr lang="fr-FR" sz="1200" baseline="0" dirty="0"/>
              <a:t> apparaît, les participants reçoivent la feuille et réalisent manipulation.  Le tableau apparaît ensuite et on complète la seconde ligne.  Pour détailler termes scientifiques, on projette infos internet et info Encyclopédie </a:t>
            </a:r>
            <a:r>
              <a:rPr lang="fr-FR" sz="1200" baseline="0"/>
              <a:t>des Sciences</a:t>
            </a:r>
            <a:endParaRPr lang="fr-FR" sz="1200" dirty="0"/>
          </a:p>
        </p:txBody>
      </p:sp>
      <p:sp>
        <p:nvSpPr>
          <p:cNvPr id="5" name="Slide Image Placeholder 4"/>
          <p:cNvSpPr>
            <a:spLocks noGrp="1" noRot="1" noChangeAspect="1"/>
          </p:cNvSpPr>
          <p:nvPr>
            <p:ph type="sldImg"/>
          </p:nvPr>
        </p:nvSpPr>
        <p:spPr>
          <a:xfrm>
            <a:off x="539750" y="503238"/>
            <a:ext cx="3143250" cy="2359025"/>
          </a:xfrm>
        </p:spPr>
      </p:sp>
    </p:spTree>
    <p:extLst>
      <p:ext uri="{BB962C8B-B14F-4D97-AF65-F5344CB8AC3E}">
        <p14:creationId xmlns:p14="http://schemas.microsoft.com/office/powerpoint/2010/main" val="4105603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indent="-228600">
              <a:buFont typeface="+mj-lt"/>
              <a:buNone/>
            </a:pPr>
            <a:r>
              <a:rPr lang="fr-FR" sz="1200" u="sng" dirty="0"/>
              <a:t>Déroulement</a:t>
            </a:r>
            <a:r>
              <a:rPr lang="fr-FR" sz="1200" dirty="0"/>
              <a:t> :</a:t>
            </a:r>
          </a:p>
          <a:p>
            <a:pPr marL="228600" indent="-228600">
              <a:buFont typeface="+mj-lt"/>
              <a:buNone/>
            </a:pPr>
            <a:r>
              <a:rPr lang="fr-FR" sz="1200" dirty="0"/>
              <a:t>Le titre manipulation</a:t>
            </a:r>
            <a:r>
              <a:rPr lang="fr-FR" sz="1200" baseline="0" dirty="0"/>
              <a:t> apparaît, les participants reçoivent la feuille et réalisent manipulation.  Le tableau apparaît ensuite et on complète la seconde ligne.  Pour détailler termes scientifiques, on projette infos internet et info Encyclopédie </a:t>
            </a:r>
            <a:r>
              <a:rPr lang="fr-FR" sz="1200" baseline="0"/>
              <a:t>des Sciences</a:t>
            </a:r>
            <a:endParaRPr lang="fr-FR" sz="1200" dirty="0"/>
          </a:p>
        </p:txBody>
      </p:sp>
      <p:sp>
        <p:nvSpPr>
          <p:cNvPr id="5" name="Slide Image Placeholder 4"/>
          <p:cNvSpPr>
            <a:spLocks noGrp="1" noRot="1" noChangeAspect="1"/>
          </p:cNvSpPr>
          <p:nvPr>
            <p:ph type="sldImg"/>
          </p:nvPr>
        </p:nvSpPr>
        <p:spPr>
          <a:xfrm>
            <a:off x="539750" y="503238"/>
            <a:ext cx="3143250" cy="2359025"/>
          </a:xfrm>
        </p:spPr>
      </p:sp>
    </p:spTree>
    <p:extLst>
      <p:ext uri="{BB962C8B-B14F-4D97-AF65-F5344CB8AC3E}">
        <p14:creationId xmlns:p14="http://schemas.microsoft.com/office/powerpoint/2010/main" val="1025340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indent="-228600">
              <a:buFont typeface="+mj-lt"/>
              <a:buNone/>
            </a:pPr>
            <a:r>
              <a:rPr lang="fr-FR" sz="1200" u="sng" dirty="0"/>
              <a:t>Déroulement</a:t>
            </a:r>
            <a:r>
              <a:rPr lang="fr-FR" sz="1200" dirty="0"/>
              <a:t> :</a:t>
            </a:r>
          </a:p>
          <a:p>
            <a:pPr marL="228600" indent="-228600">
              <a:buFont typeface="+mj-lt"/>
              <a:buNone/>
            </a:pPr>
            <a:r>
              <a:rPr lang="fr-FR" sz="1200" dirty="0"/>
              <a:t>Le titre manipulation</a:t>
            </a:r>
            <a:r>
              <a:rPr lang="fr-FR" sz="1200" baseline="0" dirty="0"/>
              <a:t> apparaît, les participants reçoivent la feuille et réalisent manipulation.  Le tableau apparaît ensuite et on complète la seconde ligne.  Pour détailler termes scientifiques, on projette infos internet et info Encyclopédie </a:t>
            </a:r>
            <a:r>
              <a:rPr lang="fr-FR" sz="1200" baseline="0"/>
              <a:t>des Sciences</a:t>
            </a:r>
            <a:endParaRPr lang="fr-FR" sz="1200" dirty="0"/>
          </a:p>
        </p:txBody>
      </p:sp>
      <p:sp>
        <p:nvSpPr>
          <p:cNvPr id="5" name="Slide Image Placeholder 4"/>
          <p:cNvSpPr>
            <a:spLocks noGrp="1" noRot="1" noChangeAspect="1"/>
          </p:cNvSpPr>
          <p:nvPr>
            <p:ph type="sldImg"/>
          </p:nvPr>
        </p:nvSpPr>
        <p:spPr>
          <a:xfrm>
            <a:off x="539750" y="503238"/>
            <a:ext cx="3143250" cy="2359025"/>
          </a:xfrm>
        </p:spPr>
      </p:sp>
    </p:spTree>
    <p:extLst>
      <p:ext uri="{BB962C8B-B14F-4D97-AF65-F5344CB8AC3E}">
        <p14:creationId xmlns:p14="http://schemas.microsoft.com/office/powerpoint/2010/main" val="4153891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indent="-228600">
              <a:buFont typeface="+mj-lt"/>
              <a:buNone/>
            </a:pPr>
            <a:r>
              <a:rPr lang="fr-FR" sz="1200" u="sng" dirty="0"/>
              <a:t>Déroulement</a:t>
            </a:r>
            <a:r>
              <a:rPr lang="fr-FR" sz="1200" dirty="0"/>
              <a:t> :</a:t>
            </a:r>
          </a:p>
          <a:p>
            <a:pPr marL="228600" indent="-228600">
              <a:buFont typeface="+mj-lt"/>
              <a:buNone/>
            </a:pPr>
            <a:r>
              <a:rPr lang="fr-FR" sz="1200" dirty="0"/>
              <a:t>Le titre manipulation</a:t>
            </a:r>
            <a:r>
              <a:rPr lang="fr-FR" sz="1200" baseline="0" dirty="0"/>
              <a:t> apparaît, les participants reçoivent la feuille et réalisent manipulation.  Le tableau apparaît ensuite et on complète la seconde ligne.  Pour détailler termes scientifiques, on projette infos internet et info Encyclopédie </a:t>
            </a:r>
            <a:r>
              <a:rPr lang="fr-FR" sz="1200" baseline="0"/>
              <a:t>des Sciences</a:t>
            </a:r>
            <a:endParaRPr lang="fr-FR" sz="1200" dirty="0"/>
          </a:p>
        </p:txBody>
      </p:sp>
      <p:sp>
        <p:nvSpPr>
          <p:cNvPr id="5" name="Slide Image Placeholder 4"/>
          <p:cNvSpPr>
            <a:spLocks noGrp="1" noRot="1" noChangeAspect="1"/>
          </p:cNvSpPr>
          <p:nvPr>
            <p:ph type="sldImg"/>
          </p:nvPr>
        </p:nvSpPr>
        <p:spPr>
          <a:xfrm>
            <a:off x="539750" y="503238"/>
            <a:ext cx="3143250" cy="2359025"/>
          </a:xfrm>
        </p:spPr>
      </p:sp>
    </p:spTree>
    <p:extLst>
      <p:ext uri="{BB962C8B-B14F-4D97-AF65-F5344CB8AC3E}">
        <p14:creationId xmlns:p14="http://schemas.microsoft.com/office/powerpoint/2010/main" val="2344261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indent="-228600">
              <a:buFont typeface="+mj-lt"/>
              <a:buNone/>
            </a:pPr>
            <a:r>
              <a:rPr lang="fr-FR" sz="1200" u="sng" dirty="0"/>
              <a:t>Déroulement</a:t>
            </a:r>
            <a:r>
              <a:rPr lang="fr-FR" sz="1200" dirty="0"/>
              <a:t> :</a:t>
            </a:r>
          </a:p>
          <a:p>
            <a:pPr marL="228600" indent="-228600">
              <a:buFont typeface="+mj-lt"/>
              <a:buNone/>
            </a:pPr>
            <a:r>
              <a:rPr lang="fr-FR" sz="1200" dirty="0"/>
              <a:t>Le titre manipulation</a:t>
            </a:r>
            <a:r>
              <a:rPr lang="fr-FR" sz="1200" baseline="0" dirty="0"/>
              <a:t> apparaît, les participants reçoivent la feuille et réalisent manipulation.  Le tableau apparaît ensuite et on complète la seconde ligne.  Pour détailler termes scientifiques, on projette infos internet et info Encyclopédie </a:t>
            </a:r>
            <a:r>
              <a:rPr lang="fr-FR" sz="1200" baseline="0"/>
              <a:t>des Sciences</a:t>
            </a:r>
            <a:endParaRPr lang="fr-FR" sz="1200" dirty="0"/>
          </a:p>
        </p:txBody>
      </p:sp>
      <p:sp>
        <p:nvSpPr>
          <p:cNvPr id="5" name="Slide Image Placeholder 4"/>
          <p:cNvSpPr>
            <a:spLocks noGrp="1" noRot="1" noChangeAspect="1"/>
          </p:cNvSpPr>
          <p:nvPr>
            <p:ph type="sldImg"/>
          </p:nvPr>
        </p:nvSpPr>
        <p:spPr>
          <a:xfrm>
            <a:off x="539750" y="503238"/>
            <a:ext cx="3143250" cy="2359025"/>
          </a:xfrm>
        </p:spPr>
      </p:sp>
    </p:spTree>
    <p:extLst>
      <p:ext uri="{BB962C8B-B14F-4D97-AF65-F5344CB8AC3E}">
        <p14:creationId xmlns:p14="http://schemas.microsoft.com/office/powerpoint/2010/main" val="418094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fr-FR"/>
            </a:pPr>
            <a:r>
              <a:rPr lang="fr-FR" sz="1200" dirty="0"/>
              <a:t>Voici un autre exemple</a:t>
            </a:r>
            <a:r>
              <a:rPr lang="fr-FR" sz="1200" baseline="0" dirty="0"/>
              <a:t> de diapositives de vue d’ensemble utilisant des transitions.</a:t>
            </a:r>
            <a:endParaRPr lang="fr-FR" sz="1200" dirty="0"/>
          </a:p>
          <a:p>
            <a:endParaRPr lang="fr-FR" dirty="0"/>
          </a:p>
        </p:txBody>
      </p:sp>
      <p:sp>
        <p:nvSpPr>
          <p:cNvPr id="4" name="Slide Number Placeholder 3"/>
          <p:cNvSpPr>
            <a:spLocks noGrp="1"/>
          </p:cNvSpPr>
          <p:nvPr>
            <p:ph type="sldNum" sz="quarter" idx="10"/>
          </p:nvPr>
        </p:nvSpPr>
        <p:spPr/>
        <p:txBody>
          <a:bodyPr/>
          <a:lstStyle/>
          <a:p>
            <a:fld id="{75693FD4-8F83-4EF7-AC3F-0DC0388986B0}" type="slidenum">
              <a:rPr lang="fr-FR" smtClean="0"/>
              <a:pPr/>
              <a:t>2</a:t>
            </a:fld>
            <a:endParaRPr lang="fr-FR"/>
          </a:p>
        </p:txBody>
      </p:sp>
    </p:spTree>
    <p:extLst>
      <p:ext uri="{BB962C8B-B14F-4D97-AF65-F5344CB8AC3E}">
        <p14:creationId xmlns:p14="http://schemas.microsoft.com/office/powerpoint/2010/main" val="3244624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indent="-228600">
              <a:buFont typeface="+mj-lt"/>
              <a:buNone/>
            </a:pPr>
            <a:r>
              <a:rPr lang="fr-FR" sz="1200" u="sng" dirty="0"/>
              <a:t>Déroulement</a:t>
            </a:r>
            <a:r>
              <a:rPr lang="fr-FR" sz="1200" dirty="0"/>
              <a:t> :</a:t>
            </a:r>
          </a:p>
          <a:p>
            <a:pPr marL="228600" indent="-228600">
              <a:buFont typeface="+mj-lt"/>
              <a:buNone/>
            </a:pPr>
            <a:r>
              <a:rPr lang="fr-FR" sz="1200" dirty="0"/>
              <a:t>Le titre manipulation</a:t>
            </a:r>
            <a:r>
              <a:rPr lang="fr-FR" sz="1200" baseline="0" dirty="0"/>
              <a:t> apparaît, les participants reçoivent la feuille et réalisent manipulation.  Le tableau apparaît ensuite et on complète la seconde ligne.  Pour détailler termes scientifiques, on projette infos internet et info Encyclopédie </a:t>
            </a:r>
            <a:r>
              <a:rPr lang="fr-FR" sz="1200" baseline="0"/>
              <a:t>des Sciences</a:t>
            </a:r>
            <a:endParaRPr lang="fr-FR" sz="1200" dirty="0"/>
          </a:p>
        </p:txBody>
      </p:sp>
      <p:sp>
        <p:nvSpPr>
          <p:cNvPr id="5" name="Slide Image Placeholder 4"/>
          <p:cNvSpPr>
            <a:spLocks noGrp="1" noRot="1" noChangeAspect="1"/>
          </p:cNvSpPr>
          <p:nvPr>
            <p:ph type="sldImg"/>
          </p:nvPr>
        </p:nvSpPr>
        <p:spPr>
          <a:xfrm>
            <a:off x="539750" y="503238"/>
            <a:ext cx="3143250" cy="2359025"/>
          </a:xfrm>
        </p:spPr>
      </p:sp>
    </p:spTree>
    <p:extLst>
      <p:ext uri="{BB962C8B-B14F-4D97-AF65-F5344CB8AC3E}">
        <p14:creationId xmlns:p14="http://schemas.microsoft.com/office/powerpoint/2010/main" val="2597585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indent="-228600">
              <a:buFont typeface="+mj-lt"/>
              <a:buNone/>
            </a:pPr>
            <a:r>
              <a:rPr lang="fr-FR" sz="1200" u="sng" dirty="0"/>
              <a:t>Déroulement</a:t>
            </a:r>
            <a:r>
              <a:rPr lang="fr-FR" sz="1200" dirty="0"/>
              <a:t> :</a:t>
            </a:r>
          </a:p>
          <a:p>
            <a:pPr marL="228600" indent="-228600">
              <a:buFont typeface="+mj-lt"/>
              <a:buNone/>
            </a:pPr>
            <a:r>
              <a:rPr lang="fr-FR" sz="1200" dirty="0"/>
              <a:t>Le titre manipulation</a:t>
            </a:r>
            <a:r>
              <a:rPr lang="fr-FR" sz="1200" baseline="0" dirty="0"/>
              <a:t> apparaît, les participants reçoivent la feuille et réalisent manipulation.  Le tableau apparaît ensuite et on complète la seconde ligne.  Pour détailler termes scientifiques, on projette infos internet et info Encyclopédie </a:t>
            </a:r>
            <a:r>
              <a:rPr lang="fr-FR" sz="1200" baseline="0"/>
              <a:t>des Sciences</a:t>
            </a:r>
            <a:endParaRPr lang="fr-FR" sz="1200" dirty="0"/>
          </a:p>
        </p:txBody>
      </p:sp>
      <p:sp>
        <p:nvSpPr>
          <p:cNvPr id="5" name="Slide Image Placeholder 4"/>
          <p:cNvSpPr>
            <a:spLocks noGrp="1" noRot="1" noChangeAspect="1"/>
          </p:cNvSpPr>
          <p:nvPr>
            <p:ph type="sldImg"/>
          </p:nvPr>
        </p:nvSpPr>
        <p:spPr>
          <a:xfrm>
            <a:off x="539750" y="503238"/>
            <a:ext cx="3143250" cy="2359025"/>
          </a:xfrm>
        </p:spPr>
      </p:sp>
    </p:spTree>
    <p:extLst>
      <p:ext uri="{BB962C8B-B14F-4D97-AF65-F5344CB8AC3E}">
        <p14:creationId xmlns:p14="http://schemas.microsoft.com/office/powerpoint/2010/main" val="4041535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indent="-228600">
              <a:buFont typeface="+mj-lt"/>
              <a:buNone/>
            </a:pPr>
            <a:r>
              <a:rPr lang="fr-FR" sz="1200" u="sng" dirty="0"/>
              <a:t>Déroulement</a:t>
            </a:r>
            <a:r>
              <a:rPr lang="fr-FR" sz="1200" dirty="0"/>
              <a:t> :</a:t>
            </a:r>
          </a:p>
          <a:p>
            <a:pPr marL="228600" indent="-228600">
              <a:buFont typeface="+mj-lt"/>
              <a:buNone/>
            </a:pPr>
            <a:r>
              <a:rPr lang="fr-FR" sz="1200" dirty="0"/>
              <a:t>Le titre manipulation</a:t>
            </a:r>
            <a:r>
              <a:rPr lang="fr-FR" sz="1200" baseline="0" dirty="0"/>
              <a:t> apparaît, les participants reçoivent la feuille et réalisent manipulation.  Le tableau apparaît ensuite et on complète la seconde ligne.  Pour détailler termes scientifiques, on projette infos internet et info Encyclopédie </a:t>
            </a:r>
            <a:r>
              <a:rPr lang="fr-FR" sz="1200" baseline="0"/>
              <a:t>des Sciences</a:t>
            </a:r>
            <a:endParaRPr lang="fr-FR" sz="1200" dirty="0"/>
          </a:p>
        </p:txBody>
      </p:sp>
      <p:sp>
        <p:nvSpPr>
          <p:cNvPr id="5" name="Slide Image Placeholder 4"/>
          <p:cNvSpPr>
            <a:spLocks noGrp="1" noRot="1" noChangeAspect="1"/>
          </p:cNvSpPr>
          <p:nvPr>
            <p:ph type="sldImg"/>
          </p:nvPr>
        </p:nvSpPr>
        <p:spPr>
          <a:xfrm>
            <a:off x="539750" y="503238"/>
            <a:ext cx="3143250" cy="2359025"/>
          </a:xfrm>
        </p:spPr>
      </p:sp>
    </p:spTree>
    <p:extLst>
      <p:ext uri="{BB962C8B-B14F-4D97-AF65-F5344CB8AC3E}">
        <p14:creationId xmlns:p14="http://schemas.microsoft.com/office/powerpoint/2010/main" val="3755540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indent="-228600">
              <a:buFont typeface="+mj-lt"/>
              <a:buNone/>
            </a:pPr>
            <a:r>
              <a:rPr lang="fr-FR" sz="1200" u="sng" dirty="0"/>
              <a:t>Déroulement</a:t>
            </a:r>
            <a:r>
              <a:rPr lang="fr-FR" sz="1200" dirty="0"/>
              <a:t> :</a:t>
            </a:r>
          </a:p>
          <a:p>
            <a:pPr marL="228600" indent="-228600">
              <a:buFont typeface="+mj-lt"/>
              <a:buNone/>
            </a:pPr>
            <a:r>
              <a:rPr lang="fr-FR" sz="1200" dirty="0"/>
              <a:t>Le titre manipulation</a:t>
            </a:r>
            <a:r>
              <a:rPr lang="fr-FR" sz="1200" baseline="0" dirty="0"/>
              <a:t> apparaît, les participants reçoivent la feuille et réalisent manipulation.  Le tableau apparaît ensuite et on complète la seconde ligne.  Pour détailler termes scientifiques, on projette infos internet et info Encyclopédie </a:t>
            </a:r>
            <a:r>
              <a:rPr lang="fr-FR" sz="1200" baseline="0"/>
              <a:t>des Sciences</a:t>
            </a:r>
            <a:endParaRPr lang="fr-FR" sz="1200" dirty="0"/>
          </a:p>
        </p:txBody>
      </p:sp>
      <p:sp>
        <p:nvSpPr>
          <p:cNvPr id="5" name="Slide Image Placeholder 4"/>
          <p:cNvSpPr>
            <a:spLocks noGrp="1" noRot="1" noChangeAspect="1"/>
          </p:cNvSpPr>
          <p:nvPr>
            <p:ph type="sldImg"/>
          </p:nvPr>
        </p:nvSpPr>
        <p:spPr>
          <a:xfrm>
            <a:off x="539750" y="503238"/>
            <a:ext cx="3143250" cy="2359025"/>
          </a:xfrm>
        </p:spPr>
      </p:sp>
    </p:spTree>
    <p:extLst>
      <p:ext uri="{BB962C8B-B14F-4D97-AF65-F5344CB8AC3E}">
        <p14:creationId xmlns:p14="http://schemas.microsoft.com/office/powerpoint/2010/main" val="4041701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lang="fr-FR"/>
            </a:pPr>
            <a:r>
              <a:rPr lang="fr-FR" sz="1200" dirty="0"/>
              <a:t>Voici un autre exemple</a:t>
            </a:r>
            <a:r>
              <a:rPr lang="fr-FR" sz="1200" baseline="0" dirty="0"/>
              <a:t> de diapositive de vue d’ensemble.</a:t>
            </a:r>
            <a:endParaRPr lang="fr-FR" sz="1200" dirty="0"/>
          </a:p>
          <a:p>
            <a:pPr marL="228600" indent="-228600">
              <a:buFont typeface="+mj-lt"/>
              <a:buNone/>
            </a:pPr>
            <a:endParaRPr lang="fr-FR" sz="1200" dirty="0"/>
          </a:p>
        </p:txBody>
      </p:sp>
      <p:sp>
        <p:nvSpPr>
          <p:cNvPr id="5" name="Slide Image Placeholder 4"/>
          <p:cNvSpPr>
            <a:spLocks noGrp="1" noRot="1" noChangeAspect="1"/>
          </p:cNvSpPr>
          <p:nvPr>
            <p:ph type="sldImg"/>
          </p:nvPr>
        </p:nvSpPr>
        <p:spPr>
          <a:xfrm>
            <a:off x="539750" y="503238"/>
            <a:ext cx="3143250" cy="2359025"/>
          </a:xfrm>
        </p:spPr>
      </p:sp>
    </p:spTree>
    <p:extLst>
      <p:ext uri="{BB962C8B-B14F-4D97-AF65-F5344CB8AC3E}">
        <p14:creationId xmlns:p14="http://schemas.microsoft.com/office/powerpoint/2010/main" val="2489687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lang="fr-FR"/>
            </a:pPr>
            <a:r>
              <a:rPr lang="fr-FR" sz="1200" dirty="0"/>
              <a:t>Voici un autre exemple</a:t>
            </a:r>
            <a:r>
              <a:rPr lang="fr-FR" sz="1200" baseline="0" dirty="0"/>
              <a:t> de diapositive de vue d’ensemble.</a:t>
            </a:r>
            <a:endParaRPr lang="fr-FR" sz="1200" dirty="0"/>
          </a:p>
          <a:p>
            <a:pPr marL="228600" indent="-228600">
              <a:buFont typeface="+mj-lt"/>
              <a:buNone/>
            </a:pPr>
            <a:endParaRPr lang="fr-FR" sz="1200" dirty="0"/>
          </a:p>
        </p:txBody>
      </p:sp>
      <p:sp>
        <p:nvSpPr>
          <p:cNvPr id="5" name="Slide Image Placeholder 4"/>
          <p:cNvSpPr>
            <a:spLocks noGrp="1" noRot="1" noChangeAspect="1"/>
          </p:cNvSpPr>
          <p:nvPr>
            <p:ph type="sldImg"/>
          </p:nvPr>
        </p:nvSpPr>
        <p:spPr>
          <a:xfrm>
            <a:off x="539750" y="503238"/>
            <a:ext cx="3143250" cy="2359025"/>
          </a:xfrm>
        </p:spPr>
      </p:sp>
    </p:spTree>
    <p:extLst>
      <p:ext uri="{BB962C8B-B14F-4D97-AF65-F5344CB8AC3E}">
        <p14:creationId xmlns:p14="http://schemas.microsoft.com/office/powerpoint/2010/main" val="3708615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lang="fr-FR"/>
            </a:pPr>
            <a:r>
              <a:rPr lang="fr-FR" sz="1200" dirty="0"/>
              <a:t>Voici un autre exemple</a:t>
            </a:r>
            <a:r>
              <a:rPr lang="fr-FR" sz="1200" baseline="0" dirty="0"/>
              <a:t> de diapositive de vue d’ensemble.</a:t>
            </a:r>
            <a:endParaRPr lang="fr-FR" sz="1200" dirty="0"/>
          </a:p>
          <a:p>
            <a:pPr marL="228600" indent="-228600">
              <a:buFont typeface="+mj-lt"/>
              <a:buNone/>
            </a:pPr>
            <a:endParaRPr lang="fr-FR" sz="1200" dirty="0"/>
          </a:p>
        </p:txBody>
      </p:sp>
      <p:sp>
        <p:nvSpPr>
          <p:cNvPr id="5" name="Slide Image Placeholder 4"/>
          <p:cNvSpPr>
            <a:spLocks noGrp="1" noRot="1" noChangeAspect="1"/>
          </p:cNvSpPr>
          <p:nvPr>
            <p:ph type="sldImg"/>
          </p:nvPr>
        </p:nvSpPr>
        <p:spPr>
          <a:xfrm>
            <a:off x="539750" y="503238"/>
            <a:ext cx="3143250" cy="2359025"/>
          </a:xfrm>
        </p:spPr>
      </p:sp>
    </p:spTree>
    <p:extLst>
      <p:ext uri="{BB962C8B-B14F-4D97-AF65-F5344CB8AC3E}">
        <p14:creationId xmlns:p14="http://schemas.microsoft.com/office/powerpoint/2010/main" val="3668358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75693FD4-8F83-4EF7-AC3F-0DC0388986B0}" type="slidenum">
              <a:rPr lang="fr-FR" smtClean="0"/>
              <a:pPr/>
              <a:t>3</a:t>
            </a:fld>
            <a:endParaRPr lang="fr-FR"/>
          </a:p>
        </p:txBody>
      </p:sp>
    </p:spTree>
    <p:extLst>
      <p:ext uri="{BB962C8B-B14F-4D97-AF65-F5344CB8AC3E}">
        <p14:creationId xmlns:p14="http://schemas.microsoft.com/office/powerpoint/2010/main" val="400019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75693FD4-8F83-4EF7-AC3F-0DC0388986B0}" type="slidenum">
              <a:rPr lang="fr-FR" smtClean="0"/>
              <a:pPr/>
              <a:t>4</a:t>
            </a:fld>
            <a:endParaRPr lang="fr-FR"/>
          </a:p>
        </p:txBody>
      </p:sp>
    </p:spTree>
    <p:extLst>
      <p:ext uri="{BB962C8B-B14F-4D97-AF65-F5344CB8AC3E}">
        <p14:creationId xmlns:p14="http://schemas.microsoft.com/office/powerpoint/2010/main" val="3655496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75693FD4-8F83-4EF7-AC3F-0DC0388986B0}" type="slidenum">
              <a:rPr lang="fr-FR" smtClean="0"/>
              <a:pPr/>
              <a:t>5</a:t>
            </a:fld>
            <a:endParaRPr lang="fr-FR"/>
          </a:p>
        </p:txBody>
      </p:sp>
    </p:spTree>
    <p:extLst>
      <p:ext uri="{BB962C8B-B14F-4D97-AF65-F5344CB8AC3E}">
        <p14:creationId xmlns:p14="http://schemas.microsoft.com/office/powerpoint/2010/main" val="410890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indent="-228600">
              <a:buFont typeface="+mj-lt"/>
              <a:buNone/>
            </a:pPr>
            <a:endParaRPr lang="fr-FR" sz="1200" dirty="0"/>
          </a:p>
        </p:txBody>
      </p:sp>
      <p:sp>
        <p:nvSpPr>
          <p:cNvPr id="5" name="Slide Image Placeholder 4"/>
          <p:cNvSpPr>
            <a:spLocks noGrp="1" noRot="1" noChangeAspect="1"/>
          </p:cNvSpPr>
          <p:nvPr>
            <p:ph type="sldImg"/>
          </p:nvPr>
        </p:nvSpPr>
        <p:spPr>
          <a:xfrm>
            <a:off x="539750" y="503238"/>
            <a:ext cx="3143250" cy="2359025"/>
          </a:xfrm>
        </p:spPr>
      </p:sp>
    </p:spTree>
    <p:extLst>
      <p:ext uri="{BB962C8B-B14F-4D97-AF65-F5344CB8AC3E}">
        <p14:creationId xmlns:p14="http://schemas.microsoft.com/office/powerpoint/2010/main" val="595158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indent="-228600">
              <a:buFont typeface="+mj-lt"/>
              <a:buNone/>
            </a:pPr>
            <a:endParaRPr lang="fr-FR" sz="1200" dirty="0"/>
          </a:p>
        </p:txBody>
      </p:sp>
      <p:sp>
        <p:nvSpPr>
          <p:cNvPr id="5" name="Slide Image Placeholder 4"/>
          <p:cNvSpPr>
            <a:spLocks noGrp="1" noRot="1" noChangeAspect="1"/>
          </p:cNvSpPr>
          <p:nvPr>
            <p:ph type="sldImg"/>
          </p:nvPr>
        </p:nvSpPr>
        <p:spPr>
          <a:xfrm>
            <a:off x="539750" y="503238"/>
            <a:ext cx="3143250" cy="2359025"/>
          </a:xfrm>
        </p:spPr>
      </p:sp>
    </p:spTree>
    <p:extLst>
      <p:ext uri="{BB962C8B-B14F-4D97-AF65-F5344CB8AC3E}">
        <p14:creationId xmlns:p14="http://schemas.microsoft.com/office/powerpoint/2010/main" val="3911288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indent="-228600">
              <a:buFont typeface="+mj-lt"/>
              <a:buNone/>
            </a:pPr>
            <a:endParaRPr lang="fr-FR" sz="1200" dirty="0"/>
          </a:p>
        </p:txBody>
      </p:sp>
      <p:sp>
        <p:nvSpPr>
          <p:cNvPr id="5" name="Slide Image Placeholder 4"/>
          <p:cNvSpPr>
            <a:spLocks noGrp="1" noRot="1" noChangeAspect="1"/>
          </p:cNvSpPr>
          <p:nvPr>
            <p:ph type="sldImg"/>
          </p:nvPr>
        </p:nvSpPr>
        <p:spPr>
          <a:xfrm>
            <a:off x="539750" y="503238"/>
            <a:ext cx="3143250" cy="2359025"/>
          </a:xfrm>
        </p:spPr>
      </p:sp>
    </p:spTree>
    <p:extLst>
      <p:ext uri="{BB962C8B-B14F-4D97-AF65-F5344CB8AC3E}">
        <p14:creationId xmlns:p14="http://schemas.microsoft.com/office/powerpoint/2010/main" val="2067892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indent="-228600">
              <a:buFont typeface="+mj-lt"/>
              <a:buNone/>
            </a:pPr>
            <a:r>
              <a:rPr lang="fr-FR" sz="1200" u="sng" dirty="0"/>
              <a:t>Déroulement</a:t>
            </a:r>
            <a:r>
              <a:rPr lang="fr-FR" sz="1200" dirty="0"/>
              <a:t> :</a:t>
            </a:r>
          </a:p>
          <a:p>
            <a:pPr marL="228600" indent="-228600">
              <a:buFont typeface="+mj-lt"/>
              <a:buNone/>
            </a:pPr>
            <a:r>
              <a:rPr lang="fr-FR" sz="1200" dirty="0"/>
              <a:t>Le titre manipulation</a:t>
            </a:r>
            <a:r>
              <a:rPr lang="fr-FR" sz="1200" baseline="0" dirty="0"/>
              <a:t> apparaît, les participants reçoivent la feuille et réalisent manipulation.  Le tableau apparaît ensuite et on complète la première ligne.  Pour détailler termes scientifiques, on visionne Il était une fois la vie La bouche et les dents depuis 29 min 10 sec à 29 min 45sec.</a:t>
            </a:r>
            <a:endParaRPr lang="fr-FR" sz="1200" dirty="0"/>
          </a:p>
        </p:txBody>
      </p:sp>
      <p:sp>
        <p:nvSpPr>
          <p:cNvPr id="5" name="Slide Image Placeholder 4"/>
          <p:cNvSpPr>
            <a:spLocks noGrp="1" noRot="1" noChangeAspect="1"/>
          </p:cNvSpPr>
          <p:nvPr>
            <p:ph type="sldImg"/>
          </p:nvPr>
        </p:nvSpPr>
        <p:spPr>
          <a:xfrm>
            <a:off x="539750" y="503238"/>
            <a:ext cx="3143250" cy="2359025"/>
          </a:xfrm>
        </p:spPr>
      </p:sp>
    </p:spTree>
    <p:extLst>
      <p:ext uri="{BB962C8B-B14F-4D97-AF65-F5344CB8AC3E}">
        <p14:creationId xmlns:p14="http://schemas.microsoft.com/office/powerpoint/2010/main" val="14457855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fr-FR" b="1" cap="small" baseline="0">
                <a:solidFill>
                  <a:srgbClr val="003300"/>
                </a:solidFill>
              </a:defRPr>
            </a:lvl1pPr>
          </a:lstStyle>
          <a:p>
            <a:r>
              <a:rPr kumimoji="0" lang="fr-FR"/>
              <a:t>Modifiez le style du titre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fr-FR" sz="2000" b="0">
                <a:solidFill>
                  <a:schemeClr val="tx1"/>
                </a:solidFill>
                <a:latin typeface="Georgia" pitchFamily="18" charset="0"/>
              </a:defRPr>
            </a:lvl1pPr>
            <a:lvl2pPr marL="457200" indent="0" algn="ctr" eaLnBrk="1" latinLnBrk="0" hangingPunct="1">
              <a:buNone/>
              <a:defRPr kumimoji="0" lang="fr-FR">
                <a:solidFill>
                  <a:schemeClr val="tx1">
                    <a:tint val="75000"/>
                  </a:schemeClr>
                </a:solidFill>
              </a:defRPr>
            </a:lvl2pPr>
            <a:lvl3pPr marL="914400" indent="0" algn="ctr" eaLnBrk="1" latinLnBrk="0" hangingPunct="1">
              <a:buNone/>
              <a:defRPr kumimoji="0" lang="fr-FR">
                <a:solidFill>
                  <a:schemeClr val="tx1">
                    <a:tint val="75000"/>
                  </a:schemeClr>
                </a:solidFill>
              </a:defRPr>
            </a:lvl3pPr>
            <a:lvl4pPr marL="1371600" indent="0" algn="ctr" eaLnBrk="1" latinLnBrk="0" hangingPunct="1">
              <a:buNone/>
              <a:defRPr kumimoji="0" lang="fr-FR">
                <a:solidFill>
                  <a:schemeClr val="tx1">
                    <a:tint val="75000"/>
                  </a:schemeClr>
                </a:solidFill>
              </a:defRPr>
            </a:lvl4pPr>
            <a:lvl5pPr marL="1828800" indent="0" algn="ctr" eaLnBrk="1" latinLnBrk="0" hangingPunct="1">
              <a:buNone/>
              <a:defRPr kumimoji="0" lang="fr-FR">
                <a:solidFill>
                  <a:schemeClr val="tx1">
                    <a:tint val="75000"/>
                  </a:schemeClr>
                </a:solidFill>
              </a:defRPr>
            </a:lvl5pPr>
            <a:lvl6pPr marL="2286000" indent="0" algn="ctr" eaLnBrk="1" latinLnBrk="0" hangingPunct="1">
              <a:buNone/>
              <a:defRPr kumimoji="0" lang="fr-FR">
                <a:solidFill>
                  <a:schemeClr val="tx1">
                    <a:tint val="75000"/>
                  </a:schemeClr>
                </a:solidFill>
              </a:defRPr>
            </a:lvl6pPr>
            <a:lvl7pPr marL="2743200" indent="0" algn="ctr" eaLnBrk="1" latinLnBrk="0" hangingPunct="1">
              <a:buNone/>
              <a:defRPr kumimoji="0" lang="fr-FR">
                <a:solidFill>
                  <a:schemeClr val="tx1">
                    <a:tint val="75000"/>
                  </a:schemeClr>
                </a:solidFill>
              </a:defRPr>
            </a:lvl7pPr>
            <a:lvl8pPr marL="3200400" indent="0" algn="ctr" eaLnBrk="1" latinLnBrk="0" hangingPunct="1">
              <a:buNone/>
              <a:defRPr kumimoji="0" lang="fr-FR">
                <a:solidFill>
                  <a:schemeClr val="tx1">
                    <a:tint val="75000"/>
                  </a:schemeClr>
                </a:solidFill>
              </a:defRPr>
            </a:lvl8pPr>
            <a:lvl9pPr marL="3657600" indent="0" algn="ctr" eaLnBrk="1" latinLnBrk="0" hangingPunct="1">
              <a:buNone/>
              <a:defRPr kumimoji="0" lang="fr-FR">
                <a:solidFill>
                  <a:schemeClr val="tx1">
                    <a:tint val="75000"/>
                  </a:schemeClr>
                </a:solidFill>
              </a:defRPr>
            </a:lvl9pPr>
          </a:lstStyle>
          <a:p>
            <a:pPr eaLnBrk="1" latinLnBrk="0" hangingPunct="1"/>
            <a:r>
              <a:rPr lang="fr-FR"/>
              <a:t>Modifiez le style des sous-titres du masque</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fr-FR" sz="2000" baseline="0"/>
            </a:lvl1pPr>
          </a:lstStyle>
          <a:p>
            <a:r>
              <a:rPr kumimoji="0" lang="fr-FR"/>
              <a:t>Logo de la société</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fr-FR"/>
              <a:t>Modifiez le style du titre</a:t>
            </a:r>
            <a:endParaRPr/>
          </a:p>
        </p:txBody>
      </p:sp>
      <p:sp>
        <p:nvSpPr>
          <p:cNvPr id="3" name="Date Placeholder 2"/>
          <p:cNvSpPr>
            <a:spLocks noGrp="1"/>
          </p:cNvSpPr>
          <p:nvPr>
            <p:ph type="dt" sz="half" idx="10"/>
          </p:nvPr>
        </p:nvSpPr>
        <p:spPr/>
        <p:txBody>
          <a:bodyPr/>
          <a:lstStyle/>
          <a:p>
            <a:fld id="{757B281C-5159-4971-8228-52B9A72E9ED2}" type="datetimeFigureOut">
              <a:rPr lang="fr-FR"/>
              <a:pPr/>
              <a:t>23/09/2022</a:t>
            </a:fld>
            <a:endParaRPr kumimoji="0" lang="fr-FR"/>
          </a:p>
        </p:txBody>
      </p:sp>
      <p:sp>
        <p:nvSpPr>
          <p:cNvPr id="4" name="Footer Placeholder 3"/>
          <p:cNvSpPr>
            <a:spLocks noGrp="1"/>
          </p:cNvSpPr>
          <p:nvPr>
            <p:ph type="ftr" sz="quarter" idx="11"/>
          </p:nvPr>
        </p:nvSpPr>
        <p:spPr/>
        <p:txBody>
          <a:bodyPr/>
          <a:lstStyle/>
          <a:p>
            <a:endParaRPr kumimoji="0" lang="fr-FR"/>
          </a:p>
        </p:txBody>
      </p:sp>
      <p:sp>
        <p:nvSpPr>
          <p:cNvPr id="5" name="Slide Number Placeholder 4"/>
          <p:cNvSpPr>
            <a:spLocks noGrp="1"/>
          </p:cNvSpPr>
          <p:nvPr>
            <p:ph type="sldNum" sz="quarter" idx="12"/>
          </p:nvPr>
        </p:nvSpPr>
        <p:spPr/>
        <p:txBody>
          <a:bodyPr/>
          <a:lstStyle/>
          <a:p>
            <a:fld id="{33D6E5A2-EC83-451F-A719-9AC1370DD5CF}" type="slidenum">
              <a:rPr/>
              <a:pPr/>
              <a:t>‹N°›</a:t>
            </a:fld>
            <a:endParaRPr kumimoji="0" lang="fr-FR"/>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fr-FR"/>
              <a:pPr/>
              <a:t>23/09/2022</a:t>
            </a:fld>
            <a:endParaRPr kumimoji="0" lang="fr-FR"/>
          </a:p>
        </p:txBody>
      </p:sp>
      <p:sp>
        <p:nvSpPr>
          <p:cNvPr id="3" name="Footer Placeholder 2"/>
          <p:cNvSpPr>
            <a:spLocks noGrp="1"/>
          </p:cNvSpPr>
          <p:nvPr>
            <p:ph type="ftr" sz="quarter" idx="11"/>
          </p:nvPr>
        </p:nvSpPr>
        <p:spPr/>
        <p:txBody>
          <a:bodyPr/>
          <a:lstStyle/>
          <a:p>
            <a:endParaRPr kumimoji="0" lang="fr-FR"/>
          </a:p>
        </p:txBody>
      </p:sp>
      <p:sp>
        <p:nvSpPr>
          <p:cNvPr id="4" name="Slide Number Placeholder 3"/>
          <p:cNvSpPr>
            <a:spLocks noGrp="1"/>
          </p:cNvSpPr>
          <p:nvPr>
            <p:ph type="sldNum" sz="quarter" idx="12"/>
          </p:nvPr>
        </p:nvSpPr>
        <p:spPr/>
        <p:txBody>
          <a:bodyPr/>
          <a:lstStyle/>
          <a:p>
            <a:fld id="{33D6E5A2-EC83-451F-A719-9AC1370DD5CF}" type="slidenum">
              <a:rPr/>
              <a:pPr/>
              <a:t>‹N°›</a:t>
            </a:fld>
            <a:endParaRPr kumimoji="0" lang="fr-FR"/>
          </a:p>
        </p:txBody>
      </p:sp>
    </p:spTree>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rrière-plan uniquem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fr-FR"/>
              <a:pPr/>
              <a:t>23/09/2022</a:t>
            </a:fld>
            <a:endParaRPr kumimoji="0" lang="fr-FR"/>
          </a:p>
        </p:txBody>
      </p:sp>
      <p:sp>
        <p:nvSpPr>
          <p:cNvPr id="4" name="Footer Placeholder 4"/>
          <p:cNvSpPr>
            <a:spLocks noGrp="1"/>
          </p:cNvSpPr>
          <p:nvPr>
            <p:ph type="ftr" sz="quarter" idx="11"/>
          </p:nvPr>
        </p:nvSpPr>
        <p:spPr>
          <a:xfrm>
            <a:off x="3352800" y="6356350"/>
            <a:ext cx="2895600" cy="365125"/>
          </a:xfrm>
        </p:spPr>
        <p:txBody>
          <a:bodyPr/>
          <a:lstStyle/>
          <a:p>
            <a:endParaRPr kumimoji="0" lang="fr-F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pPr/>
              <a:t>‹N°›</a:t>
            </a:fld>
            <a:endParaRPr kumimoji="0" lang="fr-FR"/>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tête de secti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fr-FR" sz="4000" b="1" cap="small" baseline="0">
                <a:solidFill>
                  <a:srgbClr val="003300"/>
                </a:solidFill>
              </a:defRPr>
            </a:lvl1pPr>
          </a:lstStyle>
          <a:p>
            <a:r>
              <a:rPr kumimoji="0" lang="fr-FR"/>
              <a:t>Modifiez le style du titre</a:t>
            </a:r>
          </a:p>
        </p:txBody>
      </p:sp>
      <p:sp>
        <p:nvSpPr>
          <p:cNvPr id="4" name="Date Placeholder 3"/>
          <p:cNvSpPr>
            <a:spLocks noGrp="1"/>
          </p:cNvSpPr>
          <p:nvPr>
            <p:ph type="dt" sz="half" idx="10"/>
          </p:nvPr>
        </p:nvSpPr>
        <p:spPr/>
        <p:txBody>
          <a:bodyPr/>
          <a:lstStyle/>
          <a:p>
            <a:fld id="{757B281C-5159-4971-8228-52B9A72E9ED2}" type="datetimeFigureOut">
              <a:rPr lang="fr-FR"/>
              <a:pPr/>
              <a:t>23/09/2022</a:t>
            </a:fld>
            <a:endParaRPr kumimoji="0" lang="fr-FR"/>
          </a:p>
        </p:txBody>
      </p:sp>
      <p:sp>
        <p:nvSpPr>
          <p:cNvPr id="5" name="Footer Placeholder 4"/>
          <p:cNvSpPr>
            <a:spLocks noGrp="1"/>
          </p:cNvSpPr>
          <p:nvPr>
            <p:ph type="ftr" sz="quarter" idx="11"/>
          </p:nvPr>
        </p:nvSpPr>
        <p:spPr/>
        <p:txBody>
          <a:bodyPr/>
          <a:lstStyle/>
          <a:p>
            <a:endParaRPr kumimoji="0" lang="fr-FR"/>
          </a:p>
        </p:txBody>
      </p:sp>
      <p:sp>
        <p:nvSpPr>
          <p:cNvPr id="6" name="Slide Number Placeholder 5"/>
          <p:cNvSpPr>
            <a:spLocks noGrp="1"/>
          </p:cNvSpPr>
          <p:nvPr>
            <p:ph type="sldNum" sz="quarter" idx="12"/>
          </p:nvPr>
        </p:nvSpPr>
        <p:spPr/>
        <p:txBody>
          <a:bodyPr/>
          <a:lstStyle/>
          <a:p>
            <a:fld id="{33D6E5A2-EC83-451F-A719-9AC1370DD5CF}" type="slidenum">
              <a:rPr/>
              <a:pPr/>
              <a:t>‹N°›</a:t>
            </a:fld>
            <a:endParaRPr kumimoji="0" lang="fr-F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fr-FR" sz="1800"/>
            </a:lvl1pPr>
          </a:lstStyle>
          <a:p>
            <a:r>
              <a:rPr kumimoji="0" lang="fr-FR"/>
              <a:t>Logo de la société</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fr-FR"/>
            </a:lvl1pPr>
          </a:lstStyle>
          <a:p>
            <a:r>
              <a:rPr kumimoji="0" lang="fr-FR"/>
              <a:t>Modifiez le style du titre</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fr-FR" sz="3200">
                <a:latin typeface="+mn-lt"/>
              </a:defRPr>
            </a:lvl1pPr>
            <a:lvl2pPr eaLnBrk="1" latinLnBrk="0" hangingPunct="1">
              <a:defRPr kumimoji="0" lang="fr-FR" sz="2800">
                <a:latin typeface="+mn-lt"/>
              </a:defRPr>
            </a:lvl2pPr>
            <a:lvl3pPr eaLnBrk="1" latinLnBrk="0" hangingPunct="1">
              <a:defRPr kumimoji="0" lang="fr-FR" sz="2400">
                <a:latin typeface="+mn-lt"/>
              </a:defRPr>
            </a:lvl3pPr>
            <a:lvl4pPr eaLnBrk="1" latinLnBrk="0" hangingPunct="1">
              <a:defRPr kumimoji="0" lang="fr-FR" sz="2400">
                <a:latin typeface="+mn-lt"/>
              </a:defRPr>
            </a:lvl4pPr>
            <a:lvl5pPr eaLnBrk="1" latinLnBrk="0" hangingPunct="1">
              <a:defRPr kumimoji="0" lang="fr-FR" sz="2400">
                <a:latin typeface="+mn-lt"/>
              </a:defRPr>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a:p>
        </p:txBody>
      </p:sp>
      <p:sp>
        <p:nvSpPr>
          <p:cNvPr id="4" name="Date Placeholder 3"/>
          <p:cNvSpPr>
            <a:spLocks noGrp="1"/>
          </p:cNvSpPr>
          <p:nvPr>
            <p:ph type="dt" sz="half" idx="10"/>
          </p:nvPr>
        </p:nvSpPr>
        <p:spPr/>
        <p:txBody>
          <a:bodyPr/>
          <a:lstStyle/>
          <a:p>
            <a:fld id="{757B281C-5159-4971-8228-52B9A72E9ED2}" type="datetimeFigureOut">
              <a:rPr lang="fr-FR"/>
              <a:pPr/>
              <a:t>23/09/2022</a:t>
            </a:fld>
            <a:endParaRPr kumimoji="0" lang="fr-FR"/>
          </a:p>
        </p:txBody>
      </p:sp>
      <p:sp>
        <p:nvSpPr>
          <p:cNvPr id="5" name="Footer Placeholder 4"/>
          <p:cNvSpPr>
            <a:spLocks noGrp="1"/>
          </p:cNvSpPr>
          <p:nvPr>
            <p:ph type="ftr" sz="quarter" idx="11"/>
          </p:nvPr>
        </p:nvSpPr>
        <p:spPr/>
        <p:txBody>
          <a:bodyPr/>
          <a:lstStyle/>
          <a:p>
            <a:endParaRPr kumimoji="0" lang="fr-F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pPr/>
              <a:t>‹N°›</a:t>
            </a:fld>
            <a:endParaRPr kumimoji="0" lang="fr-FR"/>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fr-FR"/>
              <a:t>Modifiez le style du titre</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fr-FR" sz="2800"/>
            </a:lvl1pPr>
            <a:lvl2pPr eaLnBrk="1" latinLnBrk="0" hangingPunct="1">
              <a:defRPr kumimoji="0" lang="fr-FR" sz="2400"/>
            </a:lvl2pPr>
            <a:lvl3pPr eaLnBrk="1" latinLnBrk="0" hangingPunct="1">
              <a:defRPr kumimoji="0" lang="fr-FR" sz="2000"/>
            </a:lvl3pPr>
            <a:lvl4pPr eaLnBrk="1" latinLnBrk="0" hangingPunct="1">
              <a:defRPr kumimoji="0" lang="fr-FR" sz="1800"/>
            </a:lvl4pPr>
            <a:lvl5pPr eaLnBrk="1" latinLnBrk="0" hangingPunct="1">
              <a:defRPr kumimoji="0" lang="fr-FR" sz="1800"/>
            </a:lvl5pPr>
            <a:lvl6pPr eaLnBrk="1" latinLnBrk="0" hangingPunct="1">
              <a:defRPr kumimoji="0" lang="fr-FR" sz="1800"/>
            </a:lvl6pPr>
            <a:lvl7pPr eaLnBrk="1" latinLnBrk="0" hangingPunct="1">
              <a:defRPr kumimoji="0" lang="fr-FR" sz="1800"/>
            </a:lvl7pPr>
            <a:lvl8pPr eaLnBrk="1" latinLnBrk="0" hangingPunct="1">
              <a:defRPr kumimoji="0" lang="fr-FR" sz="1800"/>
            </a:lvl8pPr>
            <a:lvl9pPr eaLnBrk="1" latinLnBrk="0" hangingPunct="1">
              <a:defRPr kumimoji="0" lang="fr-FR" sz="1800"/>
            </a:lvl9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fr-FR" sz="2800"/>
            </a:lvl1pPr>
            <a:lvl2pPr eaLnBrk="1" latinLnBrk="0" hangingPunct="1">
              <a:defRPr kumimoji="0" lang="fr-FR" sz="2400"/>
            </a:lvl2pPr>
            <a:lvl3pPr eaLnBrk="1" latinLnBrk="0" hangingPunct="1">
              <a:defRPr kumimoji="0" lang="fr-FR" sz="2000"/>
            </a:lvl3pPr>
            <a:lvl4pPr eaLnBrk="1" latinLnBrk="0" hangingPunct="1">
              <a:defRPr kumimoji="0" lang="fr-FR" sz="1800"/>
            </a:lvl4pPr>
            <a:lvl5pPr eaLnBrk="1" latinLnBrk="0" hangingPunct="1">
              <a:defRPr kumimoji="0" lang="fr-FR" sz="1800"/>
            </a:lvl5pPr>
            <a:lvl6pPr eaLnBrk="1" latinLnBrk="0" hangingPunct="1">
              <a:defRPr kumimoji="0" lang="fr-FR" sz="1800"/>
            </a:lvl6pPr>
            <a:lvl7pPr eaLnBrk="1" latinLnBrk="0" hangingPunct="1">
              <a:defRPr kumimoji="0" lang="fr-FR" sz="1800"/>
            </a:lvl7pPr>
            <a:lvl8pPr eaLnBrk="1" latinLnBrk="0" hangingPunct="1">
              <a:defRPr kumimoji="0" lang="fr-FR" sz="1800"/>
            </a:lvl8pPr>
            <a:lvl9pPr eaLnBrk="1" latinLnBrk="0" hangingPunct="1">
              <a:defRPr kumimoji="0" lang="fr-FR" sz="1800"/>
            </a:lvl9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a:p>
        </p:txBody>
      </p:sp>
      <p:sp>
        <p:nvSpPr>
          <p:cNvPr id="5" name="Date Placeholder 4"/>
          <p:cNvSpPr>
            <a:spLocks noGrp="1"/>
          </p:cNvSpPr>
          <p:nvPr>
            <p:ph type="dt" sz="half" idx="10"/>
          </p:nvPr>
        </p:nvSpPr>
        <p:spPr/>
        <p:txBody>
          <a:bodyPr/>
          <a:lstStyle/>
          <a:p>
            <a:fld id="{757B281C-5159-4971-8228-52B9A72E9ED2}" type="datetimeFigureOut">
              <a:rPr lang="fr-FR"/>
              <a:pPr/>
              <a:t>23/09/2022</a:t>
            </a:fld>
            <a:endParaRPr kumimoji="0" lang="fr-FR"/>
          </a:p>
        </p:txBody>
      </p:sp>
      <p:sp>
        <p:nvSpPr>
          <p:cNvPr id="6" name="Footer Placeholder 5"/>
          <p:cNvSpPr>
            <a:spLocks noGrp="1"/>
          </p:cNvSpPr>
          <p:nvPr>
            <p:ph type="ftr" sz="quarter" idx="11"/>
          </p:nvPr>
        </p:nvSpPr>
        <p:spPr/>
        <p:txBody>
          <a:bodyPr/>
          <a:lstStyle/>
          <a:p>
            <a:endParaRPr kumimoji="0" lang="fr-FR"/>
          </a:p>
        </p:txBody>
      </p:sp>
      <p:sp>
        <p:nvSpPr>
          <p:cNvPr id="7" name="Slide Number Placeholder 6"/>
          <p:cNvSpPr>
            <a:spLocks noGrp="1"/>
          </p:cNvSpPr>
          <p:nvPr>
            <p:ph type="sldNum" sz="quarter" idx="12"/>
          </p:nvPr>
        </p:nvSpPr>
        <p:spPr/>
        <p:txBody>
          <a:bodyPr/>
          <a:lstStyle/>
          <a:p>
            <a:fld id="{33D6E5A2-EC83-451F-A719-9AC1370DD5CF}" type="slidenum">
              <a:rPr/>
              <a:pPr/>
              <a:t>‹N°›</a:t>
            </a:fld>
            <a:endParaRPr kumimoji="0" lang="fr-FR"/>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fr-FR"/>
            </a:lvl1pPr>
          </a:lstStyle>
          <a:p>
            <a:pPr eaLnBrk="1" latinLnBrk="0" hangingPunct="1"/>
            <a:r>
              <a:rPr lang="fr-FR"/>
              <a:t>Modifiez le style du titre</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fr-FR" sz="2400" b="1"/>
            </a:lvl1pPr>
            <a:lvl2pPr marL="457200" indent="0" eaLnBrk="1" latinLnBrk="0" hangingPunct="1">
              <a:buNone/>
              <a:defRPr kumimoji="0" lang="fr-FR" sz="2000" b="1"/>
            </a:lvl2pPr>
            <a:lvl3pPr marL="914400" indent="0" eaLnBrk="1" latinLnBrk="0" hangingPunct="1">
              <a:buNone/>
              <a:defRPr kumimoji="0" lang="fr-FR" sz="1800" b="1"/>
            </a:lvl3pPr>
            <a:lvl4pPr marL="1371600" indent="0" eaLnBrk="1" latinLnBrk="0" hangingPunct="1">
              <a:buNone/>
              <a:defRPr kumimoji="0" lang="fr-FR" sz="1600" b="1"/>
            </a:lvl4pPr>
            <a:lvl5pPr marL="1828800" indent="0" eaLnBrk="1" latinLnBrk="0" hangingPunct="1">
              <a:buNone/>
              <a:defRPr kumimoji="0" lang="fr-FR" sz="1600" b="1"/>
            </a:lvl5pPr>
            <a:lvl6pPr marL="2286000" indent="0" eaLnBrk="1" latinLnBrk="0" hangingPunct="1">
              <a:buNone/>
              <a:defRPr kumimoji="0" lang="fr-FR" sz="1600" b="1"/>
            </a:lvl6pPr>
            <a:lvl7pPr marL="2743200" indent="0" eaLnBrk="1" latinLnBrk="0" hangingPunct="1">
              <a:buNone/>
              <a:defRPr kumimoji="0" lang="fr-FR" sz="1600" b="1"/>
            </a:lvl7pPr>
            <a:lvl8pPr marL="3200400" indent="0" eaLnBrk="1" latinLnBrk="0" hangingPunct="1">
              <a:buNone/>
              <a:defRPr kumimoji="0" lang="fr-FR" sz="1600" b="1"/>
            </a:lvl8pPr>
            <a:lvl9pPr marL="3657600" indent="0" eaLnBrk="1" latinLnBrk="0" hangingPunct="1">
              <a:buNone/>
              <a:defRPr kumimoji="0" lang="fr-FR" sz="1600" b="1"/>
            </a:lvl9pPr>
          </a:lstStyle>
          <a:p>
            <a:pPr lvl="0" eaLnBrk="1" latinLnBrk="0" hangingPunct="1"/>
            <a:r>
              <a:rPr lang="fr-FR"/>
              <a:t>Modifiez les styles du texte du masque</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fr-FR" sz="2400"/>
            </a:lvl1pPr>
            <a:lvl2pPr eaLnBrk="1" latinLnBrk="0" hangingPunct="1">
              <a:defRPr kumimoji="0" lang="fr-FR" sz="2000"/>
            </a:lvl2pPr>
            <a:lvl3pPr eaLnBrk="1" latinLnBrk="0" hangingPunct="1">
              <a:defRPr kumimoji="0" lang="fr-FR" sz="1800"/>
            </a:lvl3pPr>
            <a:lvl4pPr eaLnBrk="1" latinLnBrk="0" hangingPunct="1">
              <a:defRPr kumimoji="0" lang="fr-FR" sz="1600"/>
            </a:lvl4pPr>
            <a:lvl5pPr eaLnBrk="1" latinLnBrk="0" hangingPunct="1">
              <a:defRPr kumimoji="0" lang="fr-FR" sz="1600"/>
            </a:lvl5pPr>
            <a:lvl6pPr eaLnBrk="1" latinLnBrk="0" hangingPunct="1">
              <a:defRPr kumimoji="0" lang="fr-FR" sz="1600"/>
            </a:lvl6pPr>
            <a:lvl7pPr eaLnBrk="1" latinLnBrk="0" hangingPunct="1">
              <a:defRPr kumimoji="0" lang="fr-FR" sz="1600"/>
            </a:lvl7pPr>
            <a:lvl8pPr eaLnBrk="1" latinLnBrk="0" hangingPunct="1">
              <a:defRPr kumimoji="0" lang="fr-FR" sz="1600"/>
            </a:lvl8pPr>
            <a:lvl9pPr eaLnBrk="1" latinLnBrk="0" hangingPunct="1">
              <a:defRPr kumimoji="0" lang="fr-FR" sz="1600"/>
            </a:lvl9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fr-FR" sz="2400" b="1"/>
            </a:lvl1pPr>
            <a:lvl2pPr marL="457200" indent="0" eaLnBrk="1" latinLnBrk="0" hangingPunct="1">
              <a:buNone/>
              <a:defRPr kumimoji="0" lang="fr-FR" sz="2000" b="1"/>
            </a:lvl2pPr>
            <a:lvl3pPr marL="914400" indent="0" eaLnBrk="1" latinLnBrk="0" hangingPunct="1">
              <a:buNone/>
              <a:defRPr kumimoji="0" lang="fr-FR" sz="1800" b="1"/>
            </a:lvl3pPr>
            <a:lvl4pPr marL="1371600" indent="0" eaLnBrk="1" latinLnBrk="0" hangingPunct="1">
              <a:buNone/>
              <a:defRPr kumimoji="0" lang="fr-FR" sz="1600" b="1"/>
            </a:lvl4pPr>
            <a:lvl5pPr marL="1828800" indent="0" eaLnBrk="1" latinLnBrk="0" hangingPunct="1">
              <a:buNone/>
              <a:defRPr kumimoji="0" lang="fr-FR" sz="1600" b="1"/>
            </a:lvl5pPr>
            <a:lvl6pPr marL="2286000" indent="0" eaLnBrk="1" latinLnBrk="0" hangingPunct="1">
              <a:buNone/>
              <a:defRPr kumimoji="0" lang="fr-FR" sz="1600" b="1"/>
            </a:lvl6pPr>
            <a:lvl7pPr marL="2743200" indent="0" eaLnBrk="1" latinLnBrk="0" hangingPunct="1">
              <a:buNone/>
              <a:defRPr kumimoji="0" lang="fr-FR" sz="1600" b="1"/>
            </a:lvl7pPr>
            <a:lvl8pPr marL="3200400" indent="0" eaLnBrk="1" latinLnBrk="0" hangingPunct="1">
              <a:buNone/>
              <a:defRPr kumimoji="0" lang="fr-FR" sz="1600" b="1"/>
            </a:lvl8pPr>
            <a:lvl9pPr marL="3657600" indent="0" eaLnBrk="1" latinLnBrk="0" hangingPunct="1">
              <a:buNone/>
              <a:defRPr kumimoji="0" lang="fr-FR" sz="1600" b="1"/>
            </a:lvl9pPr>
          </a:lstStyle>
          <a:p>
            <a:pPr lvl="0" eaLnBrk="1" latinLnBrk="0" hangingPunct="1"/>
            <a:r>
              <a:rPr lang="fr-FR"/>
              <a:t>Modifiez les styles du texte du masque</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fr-FR" sz="2400"/>
            </a:lvl1pPr>
            <a:lvl2pPr eaLnBrk="1" latinLnBrk="0" hangingPunct="1">
              <a:defRPr kumimoji="0" lang="fr-FR" sz="2000"/>
            </a:lvl2pPr>
            <a:lvl3pPr eaLnBrk="1" latinLnBrk="0" hangingPunct="1">
              <a:defRPr kumimoji="0" lang="fr-FR" sz="1800"/>
            </a:lvl3pPr>
            <a:lvl4pPr eaLnBrk="1" latinLnBrk="0" hangingPunct="1">
              <a:defRPr kumimoji="0" lang="fr-FR" sz="1600"/>
            </a:lvl4pPr>
            <a:lvl5pPr eaLnBrk="1" latinLnBrk="0" hangingPunct="1">
              <a:defRPr kumimoji="0" lang="fr-FR" sz="1600"/>
            </a:lvl5pPr>
            <a:lvl6pPr eaLnBrk="1" latinLnBrk="0" hangingPunct="1">
              <a:defRPr kumimoji="0" lang="fr-FR" sz="1600"/>
            </a:lvl6pPr>
            <a:lvl7pPr eaLnBrk="1" latinLnBrk="0" hangingPunct="1">
              <a:defRPr kumimoji="0" lang="fr-FR" sz="1600"/>
            </a:lvl7pPr>
            <a:lvl8pPr eaLnBrk="1" latinLnBrk="0" hangingPunct="1">
              <a:defRPr kumimoji="0" lang="fr-FR" sz="1600"/>
            </a:lvl8pPr>
            <a:lvl9pPr eaLnBrk="1" latinLnBrk="0" hangingPunct="1">
              <a:defRPr kumimoji="0" lang="fr-FR" sz="1600"/>
            </a:lvl9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a:p>
        </p:txBody>
      </p:sp>
      <p:sp>
        <p:nvSpPr>
          <p:cNvPr id="7" name="Date Placeholder 6"/>
          <p:cNvSpPr>
            <a:spLocks noGrp="1"/>
          </p:cNvSpPr>
          <p:nvPr>
            <p:ph type="dt" sz="half" idx="10"/>
          </p:nvPr>
        </p:nvSpPr>
        <p:spPr/>
        <p:txBody>
          <a:bodyPr/>
          <a:lstStyle/>
          <a:p>
            <a:fld id="{757B281C-5159-4971-8228-52B9A72E9ED2}" type="datetimeFigureOut">
              <a:rPr lang="fr-FR"/>
              <a:pPr/>
              <a:t>23/09/2022</a:t>
            </a:fld>
            <a:endParaRPr kumimoji="0" lang="fr-FR"/>
          </a:p>
        </p:txBody>
      </p:sp>
      <p:sp>
        <p:nvSpPr>
          <p:cNvPr id="8" name="Footer Placeholder 7"/>
          <p:cNvSpPr>
            <a:spLocks noGrp="1"/>
          </p:cNvSpPr>
          <p:nvPr>
            <p:ph type="ftr" sz="quarter" idx="11"/>
          </p:nvPr>
        </p:nvSpPr>
        <p:spPr/>
        <p:txBody>
          <a:bodyPr/>
          <a:lstStyle/>
          <a:p>
            <a:endParaRPr kumimoji="0" lang="fr-FR"/>
          </a:p>
        </p:txBody>
      </p:sp>
      <p:sp>
        <p:nvSpPr>
          <p:cNvPr id="9" name="Slide Number Placeholder 8"/>
          <p:cNvSpPr>
            <a:spLocks noGrp="1"/>
          </p:cNvSpPr>
          <p:nvPr>
            <p:ph type="sldNum" sz="quarter" idx="12"/>
          </p:nvPr>
        </p:nvSpPr>
        <p:spPr/>
        <p:txBody>
          <a:bodyPr/>
          <a:lstStyle/>
          <a:p>
            <a:fld id="{33D6E5A2-EC83-451F-A719-9AC1370DD5CF}" type="slidenum">
              <a:rPr/>
              <a:pPr/>
              <a:t>‹N°›</a:t>
            </a:fld>
            <a:endParaRPr kumimoji="0" lang="fr-FR"/>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fr-FR" sz="2000" b="1"/>
            </a:lvl1pPr>
          </a:lstStyle>
          <a:p>
            <a:pPr eaLnBrk="1" latinLnBrk="0" hangingPunct="1"/>
            <a:r>
              <a:rPr lang="fr-FR"/>
              <a:t>Modifiez le style du titre</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fr-FR" sz="3200"/>
            </a:lvl1pPr>
            <a:lvl2pPr eaLnBrk="1" latinLnBrk="0" hangingPunct="1">
              <a:defRPr kumimoji="0" lang="fr-FR" sz="2800"/>
            </a:lvl2pPr>
            <a:lvl3pPr eaLnBrk="1" latinLnBrk="0" hangingPunct="1">
              <a:defRPr kumimoji="0" lang="fr-FR" sz="2400"/>
            </a:lvl3pPr>
            <a:lvl4pPr eaLnBrk="1" latinLnBrk="0" hangingPunct="1">
              <a:defRPr kumimoji="0" lang="fr-FR" sz="2000"/>
            </a:lvl4pPr>
            <a:lvl5pPr eaLnBrk="1" latinLnBrk="0" hangingPunct="1">
              <a:defRPr kumimoji="0" lang="fr-FR" sz="2000"/>
            </a:lvl5pPr>
            <a:lvl6pPr eaLnBrk="1" latinLnBrk="0" hangingPunct="1">
              <a:defRPr kumimoji="0" lang="fr-FR" sz="2000"/>
            </a:lvl6pPr>
            <a:lvl7pPr eaLnBrk="1" latinLnBrk="0" hangingPunct="1">
              <a:defRPr kumimoji="0" lang="fr-FR" sz="2000"/>
            </a:lvl7pPr>
            <a:lvl8pPr eaLnBrk="1" latinLnBrk="0" hangingPunct="1">
              <a:defRPr kumimoji="0" lang="fr-FR" sz="2000"/>
            </a:lvl8pPr>
            <a:lvl9pPr eaLnBrk="1" latinLnBrk="0" hangingPunct="1">
              <a:defRPr kumimoji="0" lang="fr-FR" sz="2000"/>
            </a:lvl9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fr-FR" sz="1400"/>
            </a:lvl1pPr>
            <a:lvl2pPr marL="457200" indent="0" eaLnBrk="1" latinLnBrk="0" hangingPunct="1">
              <a:buNone/>
              <a:defRPr kumimoji="0" lang="fr-FR" sz="1200"/>
            </a:lvl2pPr>
            <a:lvl3pPr marL="914400" indent="0" eaLnBrk="1" latinLnBrk="0" hangingPunct="1">
              <a:buNone/>
              <a:defRPr kumimoji="0" lang="fr-FR" sz="1000"/>
            </a:lvl3pPr>
            <a:lvl4pPr marL="1371600" indent="0" eaLnBrk="1" latinLnBrk="0" hangingPunct="1">
              <a:buNone/>
              <a:defRPr kumimoji="0" lang="fr-FR" sz="900"/>
            </a:lvl4pPr>
            <a:lvl5pPr marL="1828800" indent="0" eaLnBrk="1" latinLnBrk="0" hangingPunct="1">
              <a:buNone/>
              <a:defRPr kumimoji="0" lang="fr-FR" sz="900"/>
            </a:lvl5pPr>
            <a:lvl6pPr marL="2286000" indent="0" eaLnBrk="1" latinLnBrk="0" hangingPunct="1">
              <a:buNone/>
              <a:defRPr kumimoji="0" lang="fr-FR" sz="900"/>
            </a:lvl6pPr>
            <a:lvl7pPr marL="2743200" indent="0" eaLnBrk="1" latinLnBrk="0" hangingPunct="1">
              <a:buNone/>
              <a:defRPr kumimoji="0" lang="fr-FR" sz="900"/>
            </a:lvl7pPr>
            <a:lvl8pPr marL="3200400" indent="0" eaLnBrk="1" latinLnBrk="0" hangingPunct="1">
              <a:buNone/>
              <a:defRPr kumimoji="0" lang="fr-FR" sz="900"/>
            </a:lvl8pPr>
            <a:lvl9pPr marL="3657600" indent="0" eaLnBrk="1" latinLnBrk="0" hangingPunct="1">
              <a:buNone/>
              <a:defRPr kumimoji="0" lang="fr-FR" sz="900"/>
            </a:lvl9pPr>
          </a:lstStyle>
          <a:p>
            <a:pPr lvl="0" eaLnBrk="1" latinLnBrk="0" hangingPunct="1"/>
            <a:r>
              <a:rPr lang="fr-FR"/>
              <a:t>Modifiez les styles du texte du masque</a:t>
            </a:r>
          </a:p>
        </p:txBody>
      </p:sp>
      <p:sp>
        <p:nvSpPr>
          <p:cNvPr id="5" name="Date Placeholder 4"/>
          <p:cNvSpPr>
            <a:spLocks noGrp="1"/>
          </p:cNvSpPr>
          <p:nvPr>
            <p:ph type="dt" sz="half" idx="10"/>
          </p:nvPr>
        </p:nvSpPr>
        <p:spPr/>
        <p:txBody>
          <a:bodyPr/>
          <a:lstStyle/>
          <a:p>
            <a:fld id="{757B281C-5159-4971-8228-52B9A72E9ED2}" type="datetimeFigureOut">
              <a:rPr lang="fr-FR"/>
              <a:pPr/>
              <a:t>23/09/2022</a:t>
            </a:fld>
            <a:endParaRPr kumimoji="0" lang="fr-FR"/>
          </a:p>
        </p:txBody>
      </p:sp>
      <p:sp>
        <p:nvSpPr>
          <p:cNvPr id="6" name="Footer Placeholder 5"/>
          <p:cNvSpPr>
            <a:spLocks noGrp="1"/>
          </p:cNvSpPr>
          <p:nvPr>
            <p:ph type="ftr" sz="quarter" idx="11"/>
          </p:nvPr>
        </p:nvSpPr>
        <p:spPr/>
        <p:txBody>
          <a:bodyPr/>
          <a:lstStyle/>
          <a:p>
            <a:endParaRPr kumimoji="0" lang="fr-FR"/>
          </a:p>
        </p:txBody>
      </p:sp>
      <p:sp>
        <p:nvSpPr>
          <p:cNvPr id="7" name="Slide Number Placeholder 6"/>
          <p:cNvSpPr>
            <a:spLocks noGrp="1"/>
          </p:cNvSpPr>
          <p:nvPr>
            <p:ph type="sldNum" sz="quarter" idx="12"/>
          </p:nvPr>
        </p:nvSpPr>
        <p:spPr/>
        <p:txBody>
          <a:bodyPr/>
          <a:lstStyle/>
          <a:p>
            <a:fld id="{33D6E5A2-EC83-451F-A719-9AC1370DD5CF}" type="slidenum">
              <a:rPr/>
              <a:pPr/>
              <a:t>‹N°›</a:t>
            </a:fld>
            <a:endParaRPr kumimoji="0" lang="fr-FR"/>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fr-FR" sz="2000" b="1"/>
            </a:lvl1pPr>
          </a:lstStyle>
          <a:p>
            <a:pPr eaLnBrk="1" latinLnBrk="0" hangingPunct="1"/>
            <a:r>
              <a:rPr lang="fr-FR"/>
              <a:t>Modifiez le style du titre</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fr-FR" sz="3200"/>
            </a:lvl1pPr>
            <a:lvl2pPr marL="457200" indent="0" eaLnBrk="1" latinLnBrk="0" hangingPunct="1">
              <a:buNone/>
              <a:defRPr kumimoji="0" lang="fr-FR" sz="2800"/>
            </a:lvl2pPr>
            <a:lvl3pPr marL="914400" indent="0" eaLnBrk="1" latinLnBrk="0" hangingPunct="1">
              <a:buNone/>
              <a:defRPr kumimoji="0" lang="fr-FR" sz="2400"/>
            </a:lvl3pPr>
            <a:lvl4pPr marL="1371600" indent="0" eaLnBrk="1" latinLnBrk="0" hangingPunct="1">
              <a:buNone/>
              <a:defRPr kumimoji="0" lang="fr-FR" sz="2000"/>
            </a:lvl4pPr>
            <a:lvl5pPr marL="1828800" indent="0" eaLnBrk="1" latinLnBrk="0" hangingPunct="1">
              <a:buNone/>
              <a:defRPr kumimoji="0" lang="fr-FR" sz="2000"/>
            </a:lvl5pPr>
            <a:lvl6pPr marL="2286000" indent="0" eaLnBrk="1" latinLnBrk="0" hangingPunct="1">
              <a:buNone/>
              <a:defRPr kumimoji="0" lang="fr-FR" sz="2000"/>
            </a:lvl6pPr>
            <a:lvl7pPr marL="2743200" indent="0" eaLnBrk="1" latinLnBrk="0" hangingPunct="1">
              <a:buNone/>
              <a:defRPr kumimoji="0" lang="fr-FR" sz="2000"/>
            </a:lvl7pPr>
            <a:lvl8pPr marL="3200400" indent="0" eaLnBrk="1" latinLnBrk="0" hangingPunct="1">
              <a:buNone/>
              <a:defRPr kumimoji="0" lang="fr-FR" sz="2000"/>
            </a:lvl8pPr>
            <a:lvl9pPr marL="3657600" indent="0" eaLnBrk="1" latinLnBrk="0" hangingPunct="1">
              <a:buNone/>
              <a:defRPr kumimoji="0" lang="fr-FR" sz="2000"/>
            </a:lvl9pPr>
          </a:lstStyle>
          <a:p>
            <a:pPr eaLnBrk="1" latinLnBrk="0" hangingPunct="1"/>
            <a:r>
              <a:rPr lang="fr-FR"/>
              <a:t>Cliquez sur l'icône pour ajouter une image</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fr-FR" sz="1400"/>
            </a:lvl1pPr>
            <a:lvl2pPr marL="457200" indent="0" eaLnBrk="1" latinLnBrk="0" hangingPunct="1">
              <a:buNone/>
              <a:defRPr kumimoji="0" lang="fr-FR" sz="1200"/>
            </a:lvl2pPr>
            <a:lvl3pPr marL="914400" indent="0" eaLnBrk="1" latinLnBrk="0" hangingPunct="1">
              <a:buNone/>
              <a:defRPr kumimoji="0" lang="fr-FR" sz="1000"/>
            </a:lvl3pPr>
            <a:lvl4pPr marL="1371600" indent="0" eaLnBrk="1" latinLnBrk="0" hangingPunct="1">
              <a:buNone/>
              <a:defRPr kumimoji="0" lang="fr-FR" sz="900"/>
            </a:lvl4pPr>
            <a:lvl5pPr marL="1828800" indent="0" eaLnBrk="1" latinLnBrk="0" hangingPunct="1">
              <a:buNone/>
              <a:defRPr kumimoji="0" lang="fr-FR" sz="900"/>
            </a:lvl5pPr>
            <a:lvl6pPr marL="2286000" indent="0" eaLnBrk="1" latinLnBrk="0" hangingPunct="1">
              <a:buNone/>
              <a:defRPr kumimoji="0" lang="fr-FR" sz="900"/>
            </a:lvl6pPr>
            <a:lvl7pPr marL="2743200" indent="0" eaLnBrk="1" latinLnBrk="0" hangingPunct="1">
              <a:buNone/>
              <a:defRPr kumimoji="0" lang="fr-FR" sz="900"/>
            </a:lvl7pPr>
            <a:lvl8pPr marL="3200400" indent="0" eaLnBrk="1" latinLnBrk="0" hangingPunct="1">
              <a:buNone/>
              <a:defRPr kumimoji="0" lang="fr-FR" sz="900"/>
            </a:lvl8pPr>
            <a:lvl9pPr marL="3657600" indent="0" eaLnBrk="1" latinLnBrk="0" hangingPunct="1">
              <a:buNone/>
              <a:defRPr kumimoji="0" lang="fr-FR" sz="900"/>
            </a:lvl9pPr>
          </a:lstStyle>
          <a:p>
            <a:pPr lvl="0" eaLnBrk="1" latinLnBrk="0" hangingPunct="1"/>
            <a:r>
              <a:rPr lang="fr-FR"/>
              <a:t>Modifiez les styles du texte du masque</a:t>
            </a:r>
          </a:p>
        </p:txBody>
      </p:sp>
      <p:sp>
        <p:nvSpPr>
          <p:cNvPr id="5" name="Date Placeholder 4"/>
          <p:cNvSpPr>
            <a:spLocks noGrp="1"/>
          </p:cNvSpPr>
          <p:nvPr>
            <p:ph type="dt" sz="half" idx="10"/>
          </p:nvPr>
        </p:nvSpPr>
        <p:spPr/>
        <p:txBody>
          <a:bodyPr/>
          <a:lstStyle/>
          <a:p>
            <a:fld id="{757B281C-5159-4971-8228-52B9A72E9ED2}" type="datetimeFigureOut">
              <a:rPr lang="fr-FR"/>
              <a:pPr/>
              <a:t>23/09/2022</a:t>
            </a:fld>
            <a:endParaRPr kumimoji="0" lang="fr-FR"/>
          </a:p>
        </p:txBody>
      </p:sp>
      <p:sp>
        <p:nvSpPr>
          <p:cNvPr id="6" name="Footer Placeholder 5"/>
          <p:cNvSpPr>
            <a:spLocks noGrp="1"/>
          </p:cNvSpPr>
          <p:nvPr>
            <p:ph type="ftr" sz="quarter" idx="11"/>
          </p:nvPr>
        </p:nvSpPr>
        <p:spPr/>
        <p:txBody>
          <a:bodyPr/>
          <a:lstStyle/>
          <a:p>
            <a:endParaRPr kumimoji="0" lang="fr-FR"/>
          </a:p>
        </p:txBody>
      </p:sp>
      <p:sp>
        <p:nvSpPr>
          <p:cNvPr id="7" name="Slide Number Placeholder 6"/>
          <p:cNvSpPr>
            <a:spLocks noGrp="1"/>
          </p:cNvSpPr>
          <p:nvPr>
            <p:ph type="sldNum" sz="quarter" idx="12"/>
          </p:nvPr>
        </p:nvSpPr>
        <p:spPr/>
        <p:txBody>
          <a:bodyPr/>
          <a:lstStyle/>
          <a:p>
            <a:fld id="{33D6E5A2-EC83-451F-A719-9AC1370DD5CF}" type="slidenum">
              <a:rPr/>
              <a:pPr/>
              <a:t>‹N°›</a:t>
            </a:fld>
            <a:endParaRPr kumimoji="0" lang="fr-FR"/>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fr-FR"/>
              <a:t>Modifiez le style du titre</a:t>
            </a:r>
            <a:endParaRPr/>
          </a:p>
        </p:txBody>
      </p:sp>
      <p:sp>
        <p:nvSpPr>
          <p:cNvPr id="3" name="Vertical Text Placeholder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a:p>
        </p:txBody>
      </p:sp>
      <p:sp>
        <p:nvSpPr>
          <p:cNvPr id="4" name="Date Placeholder 3"/>
          <p:cNvSpPr>
            <a:spLocks noGrp="1"/>
          </p:cNvSpPr>
          <p:nvPr>
            <p:ph type="dt" sz="half" idx="10"/>
          </p:nvPr>
        </p:nvSpPr>
        <p:spPr/>
        <p:txBody>
          <a:bodyPr/>
          <a:lstStyle/>
          <a:p>
            <a:fld id="{757B281C-5159-4971-8228-52B9A72E9ED2}" type="datetimeFigureOut">
              <a:rPr lang="fr-FR"/>
              <a:pPr/>
              <a:t>23/09/2022</a:t>
            </a:fld>
            <a:endParaRPr kumimoji="0" lang="fr-FR"/>
          </a:p>
        </p:txBody>
      </p:sp>
      <p:sp>
        <p:nvSpPr>
          <p:cNvPr id="5" name="Footer Placeholder 4"/>
          <p:cNvSpPr>
            <a:spLocks noGrp="1"/>
          </p:cNvSpPr>
          <p:nvPr>
            <p:ph type="ftr" sz="quarter" idx="11"/>
          </p:nvPr>
        </p:nvSpPr>
        <p:spPr/>
        <p:txBody>
          <a:bodyPr/>
          <a:lstStyle/>
          <a:p>
            <a:endParaRPr kumimoji="0" lang="fr-FR"/>
          </a:p>
        </p:txBody>
      </p:sp>
      <p:sp>
        <p:nvSpPr>
          <p:cNvPr id="6" name="Slide Number Placeholder 5"/>
          <p:cNvSpPr>
            <a:spLocks noGrp="1"/>
          </p:cNvSpPr>
          <p:nvPr>
            <p:ph type="sldNum" sz="quarter" idx="12"/>
          </p:nvPr>
        </p:nvSpPr>
        <p:spPr/>
        <p:txBody>
          <a:bodyPr/>
          <a:lstStyle/>
          <a:p>
            <a:fld id="{33D6E5A2-EC83-451F-A719-9AC1370DD5CF}" type="slidenum">
              <a:rPr/>
              <a:pPr/>
              <a:t>‹N°›</a:t>
            </a:fld>
            <a:endParaRPr kumimoji="0" lang="fr-FR"/>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fr-FR"/>
              <a:t>Modifiez le style du titre</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a:p>
        </p:txBody>
      </p:sp>
      <p:sp>
        <p:nvSpPr>
          <p:cNvPr id="4" name="Date Placeholder 3"/>
          <p:cNvSpPr>
            <a:spLocks noGrp="1"/>
          </p:cNvSpPr>
          <p:nvPr>
            <p:ph type="dt" sz="half" idx="10"/>
          </p:nvPr>
        </p:nvSpPr>
        <p:spPr/>
        <p:txBody>
          <a:bodyPr/>
          <a:lstStyle/>
          <a:p>
            <a:fld id="{757B281C-5159-4971-8228-52B9A72E9ED2}" type="datetimeFigureOut">
              <a:rPr lang="fr-FR"/>
              <a:pPr/>
              <a:t>23/09/2022</a:t>
            </a:fld>
            <a:endParaRPr kumimoji="0" lang="fr-FR"/>
          </a:p>
        </p:txBody>
      </p:sp>
      <p:sp>
        <p:nvSpPr>
          <p:cNvPr id="5" name="Footer Placeholder 4"/>
          <p:cNvSpPr>
            <a:spLocks noGrp="1"/>
          </p:cNvSpPr>
          <p:nvPr>
            <p:ph type="ftr" sz="quarter" idx="11"/>
          </p:nvPr>
        </p:nvSpPr>
        <p:spPr/>
        <p:txBody>
          <a:bodyPr/>
          <a:lstStyle/>
          <a:p>
            <a:endParaRPr kumimoji="0" lang="fr-FR"/>
          </a:p>
        </p:txBody>
      </p:sp>
      <p:sp>
        <p:nvSpPr>
          <p:cNvPr id="6" name="Slide Number Placeholder 5"/>
          <p:cNvSpPr>
            <a:spLocks noGrp="1"/>
          </p:cNvSpPr>
          <p:nvPr>
            <p:ph type="sldNum" sz="quarter" idx="12"/>
          </p:nvPr>
        </p:nvSpPr>
        <p:spPr/>
        <p:txBody>
          <a:bodyPr/>
          <a:lstStyle/>
          <a:p>
            <a:fld id="{33D6E5A2-EC83-451F-A719-9AC1370DD5CF}" type="slidenum">
              <a:rPr/>
              <a:pPr/>
              <a:t>‹N°›</a:t>
            </a:fld>
            <a:endParaRPr kumimoji="0" lang="fr-FR"/>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fr-FR"/>
              <a:t>Modifiez le style du titre</a:t>
            </a:r>
            <a:endParaRPr kumimoji="0" lang="en-US"/>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fr-FR" sz="1200">
                <a:solidFill>
                  <a:schemeClr val="tx1">
                    <a:tint val="75000"/>
                  </a:schemeClr>
                </a:solidFill>
              </a:defRPr>
            </a:lvl1pPr>
          </a:lstStyle>
          <a:p>
            <a:fld id="{757B281C-5159-4971-8228-52B9A72E9ED2}" type="datetimeFigureOut">
              <a:rPr lang="fr-FR"/>
              <a:pPr/>
              <a:t>23/09/2022</a:t>
            </a:fld>
            <a:endParaRPr kumimoji="0" lang="fr-F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fr-FR" sz="1200">
                <a:solidFill>
                  <a:schemeClr val="tx1">
                    <a:tint val="75000"/>
                  </a:schemeClr>
                </a:solidFill>
              </a:defRPr>
            </a:lvl1pPr>
          </a:lstStyle>
          <a:p>
            <a:endParaRPr kumimoji="0" lang="fr-F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fr-FR" sz="1200">
                <a:solidFill>
                  <a:schemeClr val="tx1">
                    <a:tint val="75000"/>
                  </a:schemeClr>
                </a:solidFill>
              </a:defRPr>
            </a:lvl1pPr>
          </a:lstStyle>
          <a:p>
            <a:fld id="{33D6E5A2-EC83-451F-A719-9AC1370DD5CF}" type="slidenum">
              <a:rPr/>
              <a:pPr/>
              <a:t>‹N°›</a:t>
            </a:fld>
            <a:endParaRPr kumimoji="0" lang="fr-FR"/>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xStyles>
    <p:titleStyle>
      <a:lvl1pPr algn="l" defTabSz="914400" rtl="0" eaLnBrk="1" latinLnBrk="0" hangingPunct="1">
        <a:spcBef>
          <a:spcPct val="0"/>
        </a:spcBef>
        <a:buNone/>
        <a:defRPr kumimoji="0" lang="fr-F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fr-F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fr-F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9pPr>
    </p:bodyStyle>
    <p:otherStyle>
      <a:defPPr>
        <a:defRPr kumimoji="0" lang="fr-FR"/>
      </a:defPPr>
      <a:lvl1pPr marL="0" algn="l" defTabSz="914400" rtl="0" eaLnBrk="1" latinLnBrk="0" hangingPunct="1">
        <a:defRPr kumimoji="0" lang="fr-FR" sz="1800" kern="1200">
          <a:solidFill>
            <a:schemeClr val="tx1"/>
          </a:solidFill>
          <a:latin typeface="+mn-lt"/>
          <a:ea typeface="+mn-ea"/>
          <a:cs typeface="+mn-cs"/>
        </a:defRPr>
      </a:lvl1pPr>
      <a:lvl2pPr marL="457200" algn="l" defTabSz="914400" rtl="0" eaLnBrk="1" latinLnBrk="0" hangingPunct="1">
        <a:defRPr kumimoji="0" lang="fr-FR" sz="1800" kern="1200">
          <a:solidFill>
            <a:schemeClr val="tx1"/>
          </a:solidFill>
          <a:latin typeface="+mn-lt"/>
          <a:ea typeface="+mn-ea"/>
          <a:cs typeface="+mn-cs"/>
        </a:defRPr>
      </a:lvl2pPr>
      <a:lvl3pPr marL="914400" algn="l" defTabSz="914400" rtl="0" eaLnBrk="1" latinLnBrk="0" hangingPunct="1">
        <a:defRPr kumimoji="0" lang="fr-FR" sz="1800" kern="1200">
          <a:solidFill>
            <a:schemeClr val="tx1"/>
          </a:solidFill>
          <a:latin typeface="+mn-lt"/>
          <a:ea typeface="+mn-ea"/>
          <a:cs typeface="+mn-cs"/>
        </a:defRPr>
      </a:lvl3pPr>
      <a:lvl4pPr marL="1371600" algn="l" defTabSz="914400" rtl="0" eaLnBrk="1" latinLnBrk="0" hangingPunct="1">
        <a:defRPr kumimoji="0" lang="fr-FR" sz="1800" kern="1200">
          <a:solidFill>
            <a:schemeClr val="tx1"/>
          </a:solidFill>
          <a:latin typeface="+mn-lt"/>
          <a:ea typeface="+mn-ea"/>
          <a:cs typeface="+mn-cs"/>
        </a:defRPr>
      </a:lvl4pPr>
      <a:lvl5pPr marL="1828800" algn="l" defTabSz="914400" rtl="0" eaLnBrk="1" latinLnBrk="0" hangingPunct="1">
        <a:defRPr kumimoji="0" lang="fr-FR" sz="1800" kern="1200">
          <a:solidFill>
            <a:schemeClr val="tx1"/>
          </a:solidFill>
          <a:latin typeface="+mn-lt"/>
          <a:ea typeface="+mn-ea"/>
          <a:cs typeface="+mn-cs"/>
        </a:defRPr>
      </a:lvl5pPr>
      <a:lvl6pPr marL="2286000" algn="l" defTabSz="914400" rtl="0" eaLnBrk="1" latinLnBrk="0" hangingPunct="1">
        <a:defRPr kumimoji="0" lang="fr-FR" sz="1800" kern="1200">
          <a:solidFill>
            <a:schemeClr val="tx1"/>
          </a:solidFill>
          <a:latin typeface="+mn-lt"/>
          <a:ea typeface="+mn-ea"/>
          <a:cs typeface="+mn-cs"/>
        </a:defRPr>
      </a:lvl6pPr>
      <a:lvl7pPr marL="2743200" algn="l" defTabSz="914400" rtl="0" eaLnBrk="1" latinLnBrk="0" hangingPunct="1">
        <a:defRPr kumimoji="0" lang="fr-FR" sz="1800" kern="1200">
          <a:solidFill>
            <a:schemeClr val="tx1"/>
          </a:solidFill>
          <a:latin typeface="+mn-lt"/>
          <a:ea typeface="+mn-ea"/>
          <a:cs typeface="+mn-cs"/>
        </a:defRPr>
      </a:lvl7pPr>
      <a:lvl8pPr marL="3200400" algn="l" defTabSz="914400" rtl="0" eaLnBrk="1" latinLnBrk="0" hangingPunct="1">
        <a:defRPr kumimoji="0" lang="fr-FR" sz="1800" kern="1200">
          <a:solidFill>
            <a:schemeClr val="tx1"/>
          </a:solidFill>
          <a:latin typeface="+mn-lt"/>
          <a:ea typeface="+mn-ea"/>
          <a:cs typeface="+mn-cs"/>
        </a:defRPr>
      </a:lvl8pPr>
      <a:lvl9pPr marL="3657600" algn="l" defTabSz="914400" rtl="0" eaLnBrk="1" latinLnBrk="0" hangingPunct="1">
        <a:defRPr kumimoji="0" lang="fr-F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hyperlink" Target="http://www.corpshumain.ca/Estomac.php" TargetMode="External"/><Relationship Id="rId4" Type="http://schemas.openxmlformats.org/officeDocument/2006/relationships/hyperlink" Target="https://youtu.be/aNslxtDeTU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hyperlink" Target="https://youtu.be/aNslxtDeTUY"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hyperlink" Target="https://youtu.be/aNslxtDeTUY"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UykKvE-c2WI"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hyperlink" Target="https://youtu.be/aNslxtDeTU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2232248" y="1988840"/>
            <a:ext cx="6804248" cy="1944216"/>
          </a:xfrm>
        </p:spPr>
        <p:txBody>
          <a:bodyPr>
            <a:normAutofit fontScale="90000"/>
          </a:bodyPr>
          <a:lstStyle/>
          <a:p>
            <a:r>
              <a:rPr lang="fr-FR" cap="none" dirty="0"/>
              <a:t>Entraîner des savoir faire en éveil scientifique : découvrir l’appareil digestif</a:t>
            </a:r>
          </a:p>
        </p:txBody>
      </p:sp>
      <p:sp>
        <p:nvSpPr>
          <p:cNvPr id="3" name="Subtitle 2"/>
          <p:cNvSpPr>
            <a:spLocks noGrp="1"/>
          </p:cNvSpPr>
          <p:nvPr>
            <p:ph type="subTitle" idx="1"/>
            <p:custDataLst>
              <p:tags r:id="rId3"/>
            </p:custDataLst>
          </p:nvPr>
        </p:nvSpPr>
        <p:spPr>
          <a:xfrm>
            <a:off x="3851920" y="5229200"/>
            <a:ext cx="5184576" cy="1368152"/>
          </a:xfrm>
        </p:spPr>
        <p:txBody>
          <a:bodyPr>
            <a:normAutofit/>
          </a:bodyPr>
          <a:lstStyle/>
          <a:p>
            <a:r>
              <a:rPr lang="fr-FR" sz="2400" dirty="0">
                <a:latin typeface="+mn-lt"/>
              </a:rPr>
              <a:t>Delphine </a:t>
            </a:r>
            <a:r>
              <a:rPr lang="fr-FR" sz="2400" dirty="0" err="1">
                <a:latin typeface="+mn-lt"/>
              </a:rPr>
              <a:t>Hanus</a:t>
            </a:r>
            <a:endParaRPr lang="fr-FR" sz="2400" dirty="0">
              <a:latin typeface="+mn-lt"/>
            </a:endParaRPr>
          </a:p>
          <a:p>
            <a:r>
              <a:rPr lang="fr-FR" sz="2400" dirty="0">
                <a:latin typeface="+mn-lt"/>
              </a:rPr>
              <a:t>Maître – assistante </a:t>
            </a:r>
          </a:p>
          <a:p>
            <a:r>
              <a:rPr lang="fr-FR" sz="2400" dirty="0" err="1">
                <a:latin typeface="+mn-lt"/>
              </a:rPr>
              <a:t>Hénallux</a:t>
            </a:r>
            <a:r>
              <a:rPr lang="fr-FR" sz="2400" dirty="0">
                <a:latin typeface="+mn-lt"/>
              </a:rPr>
              <a:t> – Bastogne  </a:t>
            </a:r>
            <a:endParaRPr lang="fr-FR" sz="2400" dirty="0">
              <a:solidFill>
                <a:srgbClr val="FF0000"/>
              </a:solidFill>
              <a:latin typeface="+mn-lt"/>
            </a:endParaRPr>
          </a:p>
        </p:txBody>
      </p:sp>
      <p:pic>
        <p:nvPicPr>
          <p:cNvPr id="5" name="Image 4" descr="Logo_HENALLUX.png"/>
          <p:cNvPicPr>
            <a:picLocks noChangeAspect="1"/>
          </p:cNvPicPr>
          <p:nvPr/>
        </p:nvPicPr>
        <p:blipFill>
          <a:blip r:embed="rId6" cstate="print"/>
          <a:stretch>
            <a:fillRect/>
          </a:stretch>
        </p:blipFill>
        <p:spPr>
          <a:xfrm>
            <a:off x="5292080" y="5733256"/>
            <a:ext cx="933121" cy="1080120"/>
          </a:xfrm>
          <a:prstGeom prst="rect">
            <a:avLst/>
          </a:prstGeom>
        </p:spPr>
      </p:pic>
    </p:spTree>
    <p:custDataLst>
      <p:tags r:id="rId1"/>
    </p:custData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188640"/>
            <a:ext cx="8077200" cy="1143000"/>
          </a:xfrm>
        </p:spPr>
        <p:txBody>
          <a:bodyPr>
            <a:normAutofit/>
          </a:bodyPr>
          <a:lstStyle/>
          <a:p>
            <a:r>
              <a:rPr lang="fr-BE" sz="2400" b="1" dirty="0">
                <a:solidFill>
                  <a:schemeClr val="accent6"/>
                </a:solidFill>
              </a:rPr>
              <a:t>Etape 2 : récolter de l’information par </a:t>
            </a:r>
            <a:r>
              <a:rPr lang="fr-FR" sz="2400" b="1" dirty="0">
                <a:solidFill>
                  <a:schemeClr val="accent6"/>
                </a:solidFill>
              </a:rPr>
              <a:t>des manipulations et la consultation de documents</a:t>
            </a:r>
            <a:endParaRPr lang="fr-FR" sz="2400" dirty="0"/>
          </a:p>
        </p:txBody>
      </p:sp>
      <p:sp>
        <p:nvSpPr>
          <p:cNvPr id="14" name="ZoneTexte 13"/>
          <p:cNvSpPr txBox="1"/>
          <p:nvPr/>
        </p:nvSpPr>
        <p:spPr>
          <a:xfrm>
            <a:off x="755576" y="1340768"/>
            <a:ext cx="5400600" cy="369332"/>
          </a:xfrm>
          <a:prstGeom prst="rect">
            <a:avLst/>
          </a:prstGeom>
          <a:noFill/>
        </p:spPr>
        <p:txBody>
          <a:bodyPr wrap="square" rtlCol="0">
            <a:spAutoFit/>
          </a:bodyPr>
          <a:lstStyle/>
          <a:p>
            <a:r>
              <a:rPr lang="fr-BE" b="1" cap="small" dirty="0"/>
              <a:t>Documents 1 : </a:t>
            </a:r>
            <a:endParaRPr lang="fr-FR" dirty="0"/>
          </a:p>
        </p:txBody>
      </p:sp>
      <p:sp>
        <p:nvSpPr>
          <p:cNvPr id="11" name="ZoneTexte 10"/>
          <p:cNvSpPr txBox="1"/>
          <p:nvPr/>
        </p:nvSpPr>
        <p:spPr>
          <a:xfrm>
            <a:off x="755576" y="1988840"/>
            <a:ext cx="8172400" cy="369332"/>
          </a:xfrm>
          <a:prstGeom prst="rect">
            <a:avLst/>
          </a:prstGeom>
          <a:noFill/>
        </p:spPr>
        <p:txBody>
          <a:bodyPr wrap="square" rtlCol="0">
            <a:spAutoFit/>
          </a:bodyPr>
          <a:lstStyle/>
          <a:p>
            <a:r>
              <a:rPr lang="fr-BE" dirty="0"/>
              <a:t>Document scientifique: Le corps humain</a:t>
            </a:r>
            <a:r>
              <a:rPr lang="fr-BE" sz="1200" dirty="0"/>
              <a:t>, collection Les clés de la connaissance, Editions Nathan</a:t>
            </a:r>
            <a:endParaRPr lang="fr-FR" sz="1200" dirty="0"/>
          </a:p>
        </p:txBody>
      </p:sp>
      <p:sp>
        <p:nvSpPr>
          <p:cNvPr id="12" name="ZoneTexte 11"/>
          <p:cNvSpPr txBox="1"/>
          <p:nvPr/>
        </p:nvSpPr>
        <p:spPr>
          <a:xfrm>
            <a:off x="755576" y="6011996"/>
            <a:ext cx="8172400" cy="369332"/>
          </a:xfrm>
          <a:prstGeom prst="rect">
            <a:avLst/>
          </a:prstGeom>
          <a:noFill/>
        </p:spPr>
        <p:txBody>
          <a:bodyPr wrap="square" rtlCol="0">
            <a:spAutoFit/>
          </a:bodyPr>
          <a:lstStyle/>
          <a:p>
            <a:r>
              <a:rPr lang="fr-BE" dirty="0"/>
              <a:t>Dictionnaire de la classe</a:t>
            </a:r>
            <a:endParaRPr lang="fr-FR" sz="1200" dirty="0"/>
          </a:p>
        </p:txBody>
      </p:sp>
      <p:pic>
        <p:nvPicPr>
          <p:cNvPr id="13" name="Image 12" descr="Nathan Bouche2.jpg"/>
          <p:cNvPicPr>
            <a:picLocks noChangeAspect="1"/>
          </p:cNvPicPr>
          <p:nvPr/>
        </p:nvPicPr>
        <p:blipFill>
          <a:blip r:embed="rId3" cstate="print"/>
          <a:srcRect l="5141" t="1701" r="37898" b="74272"/>
          <a:stretch>
            <a:fillRect/>
          </a:stretch>
        </p:blipFill>
        <p:spPr>
          <a:xfrm>
            <a:off x="3761910" y="2636912"/>
            <a:ext cx="5154280" cy="3096344"/>
          </a:xfrm>
          <a:prstGeom prst="rect">
            <a:avLst/>
          </a:prstGeom>
        </p:spPr>
      </p:pic>
      <p:pic>
        <p:nvPicPr>
          <p:cNvPr id="18" name="Image 17" descr="Nathan Bouche2.jpg"/>
          <p:cNvPicPr>
            <a:picLocks noChangeAspect="1"/>
          </p:cNvPicPr>
          <p:nvPr/>
        </p:nvPicPr>
        <p:blipFill>
          <a:blip r:embed="rId3" cstate="print"/>
          <a:srcRect l="55981" t="78150" r="11122" b="3801"/>
          <a:stretch>
            <a:fillRect/>
          </a:stretch>
        </p:blipFill>
        <p:spPr>
          <a:xfrm>
            <a:off x="35496" y="2780928"/>
            <a:ext cx="3501863" cy="273630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188640"/>
            <a:ext cx="8077200" cy="1143000"/>
          </a:xfrm>
        </p:spPr>
        <p:txBody>
          <a:bodyPr>
            <a:normAutofit/>
          </a:bodyPr>
          <a:lstStyle/>
          <a:p>
            <a:r>
              <a:rPr lang="fr-BE" sz="2400" b="1" dirty="0">
                <a:solidFill>
                  <a:schemeClr val="accent6"/>
                </a:solidFill>
              </a:rPr>
              <a:t>Etape 2 : récolter de l’information par </a:t>
            </a:r>
            <a:r>
              <a:rPr lang="fr-FR" sz="2400" b="1" dirty="0">
                <a:solidFill>
                  <a:schemeClr val="accent6"/>
                </a:solidFill>
              </a:rPr>
              <a:t>des manipulations et la consultation de documents</a:t>
            </a:r>
            <a:endParaRPr lang="fr-FR" sz="2400" dirty="0"/>
          </a:p>
        </p:txBody>
      </p:sp>
      <p:sp>
        <p:nvSpPr>
          <p:cNvPr id="15" name="ZoneTexte 14"/>
          <p:cNvSpPr txBox="1"/>
          <p:nvPr/>
        </p:nvSpPr>
        <p:spPr>
          <a:xfrm>
            <a:off x="755576" y="2181211"/>
            <a:ext cx="8280920" cy="1477328"/>
          </a:xfrm>
          <a:prstGeom prst="rect">
            <a:avLst/>
          </a:prstGeom>
          <a:noFill/>
        </p:spPr>
        <p:txBody>
          <a:bodyPr wrap="square" rtlCol="0">
            <a:spAutoFit/>
          </a:bodyPr>
          <a:lstStyle/>
          <a:p>
            <a:r>
              <a:rPr lang="fr-BE" b="1" cap="small" dirty="0"/>
              <a:t>Prolongements  1 : types et rôles des dents,</a:t>
            </a:r>
          </a:p>
          <a:p>
            <a:r>
              <a:rPr lang="fr-BE" b="1" cap="small" dirty="0"/>
              <a:t>                                  hygiène dentaire, </a:t>
            </a:r>
          </a:p>
          <a:p>
            <a:r>
              <a:rPr lang="fr-BE" b="1" cap="small" dirty="0"/>
              <a:t>                                  goût et odorat,</a:t>
            </a:r>
          </a:p>
          <a:p>
            <a:r>
              <a:rPr lang="fr-BE" b="1" cap="small" dirty="0"/>
              <a:t>                                  régime alimentaire (omnivore, herbivore, carnivore) et adaptations</a:t>
            </a:r>
          </a:p>
          <a:p>
            <a:r>
              <a:rPr lang="fr-BE" b="1" cap="small" dirty="0"/>
              <a:t>                                  morphologiques de la mâchoire</a:t>
            </a:r>
            <a:endParaRPr lang="fr-FR" dirty="0"/>
          </a:p>
        </p:txBody>
      </p:sp>
      <p:pic>
        <p:nvPicPr>
          <p:cNvPr id="7" name="Image 6" descr="Nathan Bouche2.jpg"/>
          <p:cNvPicPr>
            <a:picLocks noChangeAspect="1"/>
          </p:cNvPicPr>
          <p:nvPr/>
        </p:nvPicPr>
        <p:blipFill>
          <a:blip r:embed="rId3" cstate="print"/>
          <a:srcRect t="71000" r="45514" b="1701"/>
          <a:stretch>
            <a:fillRect/>
          </a:stretch>
        </p:blipFill>
        <p:spPr>
          <a:xfrm>
            <a:off x="971600" y="3802555"/>
            <a:ext cx="4320480" cy="3082829"/>
          </a:xfrm>
          <a:prstGeom prst="rect">
            <a:avLst/>
          </a:prstGeom>
        </p:spPr>
      </p:pic>
      <p:sp>
        <p:nvSpPr>
          <p:cNvPr id="10" name="ZoneTexte 9"/>
          <p:cNvSpPr txBox="1"/>
          <p:nvPr/>
        </p:nvSpPr>
        <p:spPr>
          <a:xfrm>
            <a:off x="827584" y="1340768"/>
            <a:ext cx="3888432" cy="369332"/>
          </a:xfrm>
          <a:prstGeom prst="rect">
            <a:avLst/>
          </a:prstGeom>
          <a:noFill/>
        </p:spPr>
        <p:txBody>
          <a:bodyPr wrap="square" rtlCol="0">
            <a:spAutoFit/>
          </a:bodyPr>
          <a:lstStyle/>
          <a:p>
            <a:r>
              <a:rPr lang="fr-BE" b="1" cap="small" dirty="0"/>
              <a:t>Mise à jour du tableau</a:t>
            </a:r>
            <a:endParaRPr lang="fr-FR" dirty="0"/>
          </a:p>
        </p:txBody>
      </p:sp>
      <p:sp>
        <p:nvSpPr>
          <p:cNvPr id="6" name="ZoneTexte 5"/>
          <p:cNvSpPr txBox="1"/>
          <p:nvPr/>
        </p:nvSpPr>
        <p:spPr>
          <a:xfrm>
            <a:off x="5284755" y="5858688"/>
            <a:ext cx="2887645" cy="738664"/>
          </a:xfrm>
          <a:prstGeom prst="rect">
            <a:avLst/>
          </a:prstGeom>
          <a:noFill/>
        </p:spPr>
        <p:txBody>
          <a:bodyPr wrap="square" rtlCol="0">
            <a:spAutoFit/>
          </a:bodyPr>
          <a:lstStyle/>
          <a:p>
            <a:r>
              <a:rPr lang="fr-BE" dirty="0"/>
              <a:t>Le corps humain</a:t>
            </a:r>
            <a:r>
              <a:rPr lang="fr-BE" sz="1200" dirty="0"/>
              <a:t>, </a:t>
            </a:r>
          </a:p>
          <a:p>
            <a:r>
              <a:rPr lang="fr-BE" sz="1200" dirty="0"/>
              <a:t>collection Les clés de la connaissance, </a:t>
            </a:r>
          </a:p>
          <a:p>
            <a:r>
              <a:rPr lang="fr-BE" sz="1200" dirty="0"/>
              <a:t>Editions Nathan</a:t>
            </a:r>
            <a:endParaRPr lang="fr-FR" sz="12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188640"/>
            <a:ext cx="8077200" cy="1143000"/>
          </a:xfrm>
        </p:spPr>
        <p:txBody>
          <a:bodyPr>
            <a:normAutofit/>
          </a:bodyPr>
          <a:lstStyle/>
          <a:p>
            <a:r>
              <a:rPr lang="fr-BE" sz="2400" b="1" dirty="0">
                <a:solidFill>
                  <a:schemeClr val="accent6"/>
                </a:solidFill>
              </a:rPr>
              <a:t>Etape 2 : récolter de l’information par </a:t>
            </a:r>
            <a:r>
              <a:rPr lang="fr-FR" sz="2400" b="1" dirty="0">
                <a:solidFill>
                  <a:schemeClr val="accent6"/>
                </a:solidFill>
              </a:rPr>
              <a:t>des manipulations et la consultation de documents</a:t>
            </a:r>
            <a:endParaRPr lang="fr-FR" sz="2400" dirty="0"/>
          </a:p>
        </p:txBody>
      </p:sp>
      <p:sp>
        <p:nvSpPr>
          <p:cNvPr id="9" name="ZoneTexte 8"/>
          <p:cNvSpPr txBox="1"/>
          <p:nvPr/>
        </p:nvSpPr>
        <p:spPr>
          <a:xfrm>
            <a:off x="899592" y="1124744"/>
            <a:ext cx="7272808" cy="369332"/>
          </a:xfrm>
          <a:prstGeom prst="rect">
            <a:avLst/>
          </a:prstGeom>
          <a:noFill/>
        </p:spPr>
        <p:txBody>
          <a:bodyPr wrap="square" rtlCol="0">
            <a:spAutoFit/>
          </a:bodyPr>
          <a:lstStyle/>
          <a:p>
            <a:r>
              <a:rPr lang="fr-BE" b="1" cap="small" dirty="0"/>
              <a:t>Manipulation 2 : bas collants</a:t>
            </a:r>
            <a:endParaRPr lang="fr-FR" dirty="0"/>
          </a:p>
        </p:txBody>
      </p:sp>
      <p:sp>
        <p:nvSpPr>
          <p:cNvPr id="14" name="ZoneTexte 13"/>
          <p:cNvSpPr txBox="1"/>
          <p:nvPr/>
        </p:nvSpPr>
        <p:spPr>
          <a:xfrm>
            <a:off x="899592" y="1484784"/>
            <a:ext cx="7416824" cy="369332"/>
          </a:xfrm>
          <a:prstGeom prst="rect">
            <a:avLst/>
          </a:prstGeom>
          <a:noFill/>
        </p:spPr>
        <p:txBody>
          <a:bodyPr wrap="square" rtlCol="0">
            <a:spAutoFit/>
          </a:bodyPr>
          <a:lstStyle/>
          <a:p>
            <a:r>
              <a:rPr lang="fr-BE" b="1" cap="small" dirty="0"/>
              <a:t>Documents 2 :</a:t>
            </a:r>
          </a:p>
        </p:txBody>
      </p:sp>
      <p:sp>
        <p:nvSpPr>
          <p:cNvPr id="7" name="ZoneTexte 6"/>
          <p:cNvSpPr txBox="1"/>
          <p:nvPr/>
        </p:nvSpPr>
        <p:spPr>
          <a:xfrm>
            <a:off x="611560" y="5336048"/>
            <a:ext cx="8460432" cy="1477328"/>
          </a:xfrm>
          <a:prstGeom prst="rect">
            <a:avLst/>
          </a:prstGeom>
          <a:solidFill>
            <a:schemeClr val="bg1"/>
          </a:solidFill>
        </p:spPr>
        <p:txBody>
          <a:bodyPr wrap="square" rtlCol="0">
            <a:spAutoFit/>
          </a:bodyPr>
          <a:lstStyle/>
          <a:p>
            <a:r>
              <a:rPr lang="fr-FR" dirty="0"/>
              <a:t>Le bol alimentaire  est poussé tout le long de l'</a:t>
            </a:r>
            <a:r>
              <a:rPr lang="fr-FR" dirty="0" err="1"/>
              <a:t>oesophage</a:t>
            </a:r>
            <a:r>
              <a:rPr lang="fr-FR" dirty="0"/>
              <a:t>. </a:t>
            </a:r>
          </a:p>
          <a:p>
            <a:r>
              <a:rPr lang="fr-FR" dirty="0"/>
              <a:t>Ceci se fait par une vague de contractions  des muscles de l’œsophage.  </a:t>
            </a:r>
          </a:p>
          <a:p>
            <a:r>
              <a:rPr lang="fr-FR" dirty="0"/>
              <a:t>Cette action se nomme </a:t>
            </a:r>
            <a:r>
              <a:rPr lang="fr-FR" b="1" dirty="0"/>
              <a:t>péristaltisme</a:t>
            </a:r>
            <a:r>
              <a:rPr lang="fr-FR" dirty="0"/>
              <a:t>. </a:t>
            </a:r>
          </a:p>
          <a:p>
            <a:r>
              <a:rPr lang="fr-FR" dirty="0"/>
              <a:t>Cela prend environ 5 à 10 secondes pour que le bol alimentaire arrive jusqu'à l'estomac. </a:t>
            </a:r>
          </a:p>
          <a:p>
            <a:r>
              <a:rPr lang="fr-FR" dirty="0"/>
              <a:t>Le réflexe du </a:t>
            </a:r>
            <a:r>
              <a:rPr lang="fr-FR" b="1" dirty="0"/>
              <a:t>péristaltisme</a:t>
            </a:r>
            <a:r>
              <a:rPr lang="fr-FR" dirty="0"/>
              <a:t> est initié par la présence de nourriture dans la bouche. </a:t>
            </a:r>
          </a:p>
        </p:txBody>
      </p:sp>
      <p:pic>
        <p:nvPicPr>
          <p:cNvPr id="8" name="Image 7" descr="peristaltisme_35.jpg"/>
          <p:cNvPicPr>
            <a:picLocks noChangeAspect="1"/>
          </p:cNvPicPr>
          <p:nvPr/>
        </p:nvPicPr>
        <p:blipFill>
          <a:blip r:embed="rId3" cstate="print"/>
          <a:srcRect r="9474"/>
          <a:stretch>
            <a:fillRect/>
          </a:stretch>
        </p:blipFill>
        <p:spPr>
          <a:xfrm>
            <a:off x="2987824" y="3072358"/>
            <a:ext cx="2267744" cy="2228850"/>
          </a:xfrm>
          <a:prstGeom prst="rect">
            <a:avLst/>
          </a:prstGeom>
        </p:spPr>
      </p:pic>
      <p:sp>
        <p:nvSpPr>
          <p:cNvPr id="10" name="ZoneTexte 9"/>
          <p:cNvSpPr txBox="1"/>
          <p:nvPr/>
        </p:nvSpPr>
        <p:spPr>
          <a:xfrm>
            <a:off x="936104" y="1772816"/>
            <a:ext cx="8244408" cy="646331"/>
          </a:xfrm>
          <a:prstGeom prst="rect">
            <a:avLst/>
          </a:prstGeom>
          <a:noFill/>
        </p:spPr>
        <p:txBody>
          <a:bodyPr wrap="square" rtlCol="0">
            <a:spAutoFit/>
          </a:bodyPr>
          <a:lstStyle/>
          <a:p>
            <a:r>
              <a:rPr lang="fr-BE" dirty="0"/>
              <a:t>Document audiovisuel :</a:t>
            </a:r>
            <a:r>
              <a:rPr lang="fr-BE" sz="1400" dirty="0"/>
              <a:t> </a:t>
            </a:r>
            <a:r>
              <a:rPr lang="fr-BE" dirty="0"/>
              <a:t>Il était une fois la vie, LA DIGESTION </a:t>
            </a:r>
          </a:p>
          <a:p>
            <a:r>
              <a:rPr lang="fr-BE" dirty="0"/>
              <a:t>			</a:t>
            </a:r>
            <a:r>
              <a:rPr lang="fr-BE" dirty="0">
                <a:hlinkClick r:id="rId4"/>
              </a:rPr>
              <a:t>https://youtu.be/aNslxtDeTUY</a:t>
            </a:r>
            <a:r>
              <a:rPr lang="fr-BE" dirty="0"/>
              <a:t>   (2 min31 à 4 min 28)</a:t>
            </a:r>
            <a:endParaRPr lang="fr-FR" sz="1400" dirty="0"/>
          </a:p>
        </p:txBody>
      </p:sp>
      <p:sp>
        <p:nvSpPr>
          <p:cNvPr id="11" name="ZoneTexte 10"/>
          <p:cNvSpPr txBox="1"/>
          <p:nvPr/>
        </p:nvSpPr>
        <p:spPr>
          <a:xfrm>
            <a:off x="1043608" y="2492896"/>
            <a:ext cx="7416824" cy="369332"/>
          </a:xfrm>
          <a:prstGeom prst="rect">
            <a:avLst/>
          </a:prstGeom>
          <a:noFill/>
        </p:spPr>
        <p:txBody>
          <a:bodyPr wrap="square" rtlCol="0">
            <a:spAutoFit/>
          </a:bodyPr>
          <a:lstStyle/>
          <a:p>
            <a:r>
              <a:rPr lang="fr-BE" dirty="0"/>
              <a:t>Site internet : </a:t>
            </a:r>
            <a:r>
              <a:rPr lang="fr-BE" b="1" cap="small" dirty="0">
                <a:hlinkClick r:id="rId5"/>
              </a:rPr>
              <a:t>http://www.corpshumain.ca/Estomac.php</a:t>
            </a:r>
            <a:endParaRPr lang="fr-BE" b="1" cap="small"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188640"/>
            <a:ext cx="8077200" cy="1143000"/>
          </a:xfrm>
        </p:spPr>
        <p:txBody>
          <a:bodyPr>
            <a:normAutofit/>
          </a:bodyPr>
          <a:lstStyle/>
          <a:p>
            <a:r>
              <a:rPr lang="fr-BE" sz="2400" b="1" dirty="0">
                <a:solidFill>
                  <a:schemeClr val="accent6"/>
                </a:solidFill>
              </a:rPr>
              <a:t>Etape 2 : récolter de l’information par </a:t>
            </a:r>
            <a:r>
              <a:rPr lang="fr-FR" sz="2400" b="1" dirty="0">
                <a:solidFill>
                  <a:schemeClr val="accent6"/>
                </a:solidFill>
              </a:rPr>
              <a:t>des manipulations et la consultation de documents</a:t>
            </a:r>
            <a:endParaRPr lang="fr-FR" sz="2400" dirty="0"/>
          </a:p>
        </p:txBody>
      </p:sp>
      <p:sp>
        <p:nvSpPr>
          <p:cNvPr id="14" name="ZoneTexte 13"/>
          <p:cNvSpPr txBox="1"/>
          <p:nvPr/>
        </p:nvSpPr>
        <p:spPr>
          <a:xfrm>
            <a:off x="899592" y="1268760"/>
            <a:ext cx="7416824" cy="369332"/>
          </a:xfrm>
          <a:prstGeom prst="rect">
            <a:avLst/>
          </a:prstGeom>
          <a:noFill/>
        </p:spPr>
        <p:txBody>
          <a:bodyPr wrap="square" rtlCol="0">
            <a:spAutoFit/>
          </a:bodyPr>
          <a:lstStyle/>
          <a:p>
            <a:r>
              <a:rPr lang="fr-BE" b="1" cap="small" dirty="0"/>
              <a:t>Documents 2 :</a:t>
            </a:r>
            <a:endParaRPr lang="fr-FR" dirty="0"/>
          </a:p>
        </p:txBody>
      </p:sp>
      <p:sp>
        <p:nvSpPr>
          <p:cNvPr id="15" name="ZoneTexte 14"/>
          <p:cNvSpPr txBox="1"/>
          <p:nvPr/>
        </p:nvSpPr>
        <p:spPr>
          <a:xfrm>
            <a:off x="683568" y="6211669"/>
            <a:ext cx="7848872" cy="369332"/>
          </a:xfrm>
          <a:prstGeom prst="rect">
            <a:avLst/>
          </a:prstGeom>
          <a:noFill/>
        </p:spPr>
        <p:txBody>
          <a:bodyPr wrap="square" rtlCol="0">
            <a:spAutoFit/>
          </a:bodyPr>
          <a:lstStyle/>
          <a:p>
            <a:r>
              <a:rPr lang="fr-BE" b="1" cap="small" dirty="0"/>
              <a:t>Prolongements  2 : Déglutition</a:t>
            </a:r>
            <a:endParaRPr lang="fr-FR" dirty="0"/>
          </a:p>
        </p:txBody>
      </p:sp>
      <p:sp>
        <p:nvSpPr>
          <p:cNvPr id="7" name="ZoneTexte 6"/>
          <p:cNvSpPr txBox="1"/>
          <p:nvPr/>
        </p:nvSpPr>
        <p:spPr>
          <a:xfrm>
            <a:off x="683568" y="5733256"/>
            <a:ext cx="3888432" cy="369332"/>
          </a:xfrm>
          <a:prstGeom prst="rect">
            <a:avLst/>
          </a:prstGeom>
          <a:noFill/>
        </p:spPr>
        <p:txBody>
          <a:bodyPr wrap="square" rtlCol="0">
            <a:spAutoFit/>
          </a:bodyPr>
          <a:lstStyle/>
          <a:p>
            <a:r>
              <a:rPr lang="fr-BE" b="1" cap="small" dirty="0"/>
              <a:t>Mise à jour du tableau</a:t>
            </a:r>
            <a:endParaRPr lang="fr-FR" dirty="0"/>
          </a:p>
        </p:txBody>
      </p:sp>
      <p:pic>
        <p:nvPicPr>
          <p:cNvPr id="8" name="Image 7" descr="Sciences le soir 1.jpg"/>
          <p:cNvPicPr>
            <a:picLocks noChangeAspect="1"/>
          </p:cNvPicPr>
          <p:nvPr/>
        </p:nvPicPr>
        <p:blipFill>
          <a:blip r:embed="rId3" cstate="print"/>
          <a:srcRect l="5982" t="37400" r="47058" b="33200"/>
          <a:stretch>
            <a:fillRect/>
          </a:stretch>
        </p:blipFill>
        <p:spPr>
          <a:xfrm>
            <a:off x="2030445" y="1988840"/>
            <a:ext cx="4384306" cy="3384376"/>
          </a:xfrm>
          <a:prstGeom prst="rect">
            <a:avLst/>
          </a:prstGeom>
        </p:spPr>
      </p:pic>
      <p:sp>
        <p:nvSpPr>
          <p:cNvPr id="10" name="ZoneTexte 9"/>
          <p:cNvSpPr txBox="1"/>
          <p:nvPr/>
        </p:nvSpPr>
        <p:spPr>
          <a:xfrm>
            <a:off x="1051992" y="1619508"/>
            <a:ext cx="7416824" cy="369332"/>
          </a:xfrm>
          <a:prstGeom prst="rect">
            <a:avLst/>
          </a:prstGeom>
          <a:noFill/>
        </p:spPr>
        <p:txBody>
          <a:bodyPr wrap="square" rtlCol="0">
            <a:spAutoFit/>
          </a:bodyPr>
          <a:lstStyle/>
          <a:p>
            <a:r>
              <a:rPr lang="fr-BE" dirty="0"/>
              <a:t>L’encyclopédie visuelle des sciences, Le SOIR</a:t>
            </a:r>
            <a:endParaRPr lang="fr-FR" dirty="0"/>
          </a:p>
        </p:txBody>
      </p:sp>
      <p:pic>
        <p:nvPicPr>
          <p:cNvPr id="12" name="Image 11" descr="Sciences le soir 2.jpg"/>
          <p:cNvPicPr>
            <a:picLocks noChangeAspect="1"/>
          </p:cNvPicPr>
          <p:nvPr/>
        </p:nvPicPr>
        <p:blipFill>
          <a:blip r:embed="rId4" cstate="print"/>
          <a:srcRect t="45800" r="67512" b="1701"/>
          <a:stretch>
            <a:fillRect/>
          </a:stretch>
        </p:blipFill>
        <p:spPr>
          <a:xfrm>
            <a:off x="6158221" y="764704"/>
            <a:ext cx="2806267" cy="540256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188640"/>
            <a:ext cx="8077200" cy="1143000"/>
          </a:xfrm>
        </p:spPr>
        <p:txBody>
          <a:bodyPr>
            <a:normAutofit/>
          </a:bodyPr>
          <a:lstStyle/>
          <a:p>
            <a:r>
              <a:rPr lang="fr-BE" sz="2400" b="1" dirty="0">
                <a:solidFill>
                  <a:schemeClr val="accent6"/>
                </a:solidFill>
              </a:rPr>
              <a:t>Etape 2 : récolter de l’information par </a:t>
            </a:r>
            <a:r>
              <a:rPr lang="fr-FR" sz="2400" b="1" dirty="0">
                <a:solidFill>
                  <a:schemeClr val="accent6"/>
                </a:solidFill>
              </a:rPr>
              <a:t>des manipulations et la consultation de documents</a:t>
            </a:r>
            <a:endParaRPr lang="fr-FR" sz="2400" dirty="0"/>
          </a:p>
        </p:txBody>
      </p:sp>
      <p:sp>
        <p:nvSpPr>
          <p:cNvPr id="9" name="ZoneTexte 8"/>
          <p:cNvSpPr txBox="1"/>
          <p:nvPr/>
        </p:nvSpPr>
        <p:spPr>
          <a:xfrm>
            <a:off x="899592" y="1268760"/>
            <a:ext cx="7272808" cy="369332"/>
          </a:xfrm>
          <a:prstGeom prst="rect">
            <a:avLst/>
          </a:prstGeom>
          <a:noFill/>
        </p:spPr>
        <p:txBody>
          <a:bodyPr wrap="square" rtlCol="0">
            <a:spAutoFit/>
          </a:bodyPr>
          <a:lstStyle/>
          <a:p>
            <a:r>
              <a:rPr lang="fr-BE" b="1" cap="small" dirty="0"/>
              <a:t>Manipulation 3 : amidon </a:t>
            </a:r>
            <a:endParaRPr lang="fr-FR" dirty="0"/>
          </a:p>
        </p:txBody>
      </p:sp>
      <p:sp>
        <p:nvSpPr>
          <p:cNvPr id="14" name="ZoneTexte 13"/>
          <p:cNvSpPr txBox="1"/>
          <p:nvPr/>
        </p:nvSpPr>
        <p:spPr>
          <a:xfrm>
            <a:off x="899592" y="1654116"/>
            <a:ext cx="7416824" cy="369332"/>
          </a:xfrm>
          <a:prstGeom prst="rect">
            <a:avLst/>
          </a:prstGeom>
          <a:noFill/>
        </p:spPr>
        <p:txBody>
          <a:bodyPr wrap="square" rtlCol="0">
            <a:spAutoFit/>
          </a:bodyPr>
          <a:lstStyle/>
          <a:p>
            <a:r>
              <a:rPr lang="fr-BE" b="1" cap="small" dirty="0"/>
              <a:t>Documents 3 :</a:t>
            </a:r>
            <a:endParaRPr lang="fr-FR" dirty="0"/>
          </a:p>
        </p:txBody>
      </p:sp>
      <p:sp>
        <p:nvSpPr>
          <p:cNvPr id="7" name="ZoneTexte 6"/>
          <p:cNvSpPr txBox="1"/>
          <p:nvPr/>
        </p:nvSpPr>
        <p:spPr>
          <a:xfrm>
            <a:off x="1069576" y="1955393"/>
            <a:ext cx="7848872" cy="646331"/>
          </a:xfrm>
          <a:prstGeom prst="rect">
            <a:avLst/>
          </a:prstGeom>
          <a:noFill/>
        </p:spPr>
        <p:txBody>
          <a:bodyPr wrap="square" rtlCol="0">
            <a:spAutoFit/>
          </a:bodyPr>
          <a:lstStyle/>
          <a:p>
            <a:r>
              <a:rPr lang="fr-BE" dirty="0"/>
              <a:t>Document audiovisuel : Il était une fois la vie, LA DIGESTION </a:t>
            </a:r>
          </a:p>
          <a:p>
            <a:r>
              <a:rPr lang="fr-BE" dirty="0"/>
              <a:t>			</a:t>
            </a:r>
            <a:r>
              <a:rPr lang="fr-BE" dirty="0">
                <a:hlinkClick r:id="rId3"/>
              </a:rPr>
              <a:t>https://youtu.be/aNslxtDeTUY</a:t>
            </a:r>
            <a:r>
              <a:rPr lang="fr-BE" dirty="0"/>
              <a:t>   (5 min34 à 9 min 13)</a:t>
            </a:r>
            <a:endParaRPr lang="fr-FR" sz="1400" dirty="0"/>
          </a:p>
        </p:txBody>
      </p:sp>
      <p:pic>
        <p:nvPicPr>
          <p:cNvPr id="8" name="Image 7" descr="Sciences le soir 1.jpg"/>
          <p:cNvPicPr>
            <a:picLocks noChangeAspect="1"/>
          </p:cNvPicPr>
          <p:nvPr/>
        </p:nvPicPr>
        <p:blipFill>
          <a:blip r:embed="rId4" cstate="print"/>
          <a:srcRect l="2098" t="67850" r="47411" b="1701"/>
          <a:stretch>
            <a:fillRect/>
          </a:stretch>
        </p:blipFill>
        <p:spPr>
          <a:xfrm>
            <a:off x="2722140" y="3212976"/>
            <a:ext cx="4648240" cy="3456384"/>
          </a:xfrm>
          <a:prstGeom prst="rect">
            <a:avLst/>
          </a:prstGeom>
        </p:spPr>
      </p:pic>
      <p:sp>
        <p:nvSpPr>
          <p:cNvPr id="10" name="ZoneTexte 9"/>
          <p:cNvSpPr txBox="1"/>
          <p:nvPr/>
        </p:nvSpPr>
        <p:spPr>
          <a:xfrm>
            <a:off x="1051992" y="2771636"/>
            <a:ext cx="7416824" cy="369332"/>
          </a:xfrm>
          <a:prstGeom prst="rect">
            <a:avLst/>
          </a:prstGeom>
          <a:noFill/>
        </p:spPr>
        <p:txBody>
          <a:bodyPr wrap="square" rtlCol="0">
            <a:spAutoFit/>
          </a:bodyPr>
          <a:lstStyle/>
          <a:p>
            <a:r>
              <a:rPr lang="fr-BE" dirty="0"/>
              <a:t>L’encyclopédie visuelle des sciences, Le SOIR</a:t>
            </a:r>
            <a:endParaRPr lang="fr-F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188640"/>
            <a:ext cx="8077200" cy="1143000"/>
          </a:xfrm>
        </p:spPr>
        <p:txBody>
          <a:bodyPr>
            <a:normAutofit/>
          </a:bodyPr>
          <a:lstStyle/>
          <a:p>
            <a:r>
              <a:rPr lang="fr-BE" sz="2400" b="1" dirty="0">
                <a:solidFill>
                  <a:schemeClr val="accent6"/>
                </a:solidFill>
              </a:rPr>
              <a:t>Etape 2 : récolter de l’information par </a:t>
            </a:r>
            <a:r>
              <a:rPr lang="fr-FR" sz="2400" b="1" dirty="0">
                <a:solidFill>
                  <a:schemeClr val="accent6"/>
                </a:solidFill>
              </a:rPr>
              <a:t>des manipulations et la consultation de documents</a:t>
            </a:r>
            <a:endParaRPr lang="fr-FR" sz="2400" dirty="0"/>
          </a:p>
        </p:txBody>
      </p:sp>
      <p:sp>
        <p:nvSpPr>
          <p:cNvPr id="14" name="ZoneTexte 13"/>
          <p:cNvSpPr txBox="1"/>
          <p:nvPr/>
        </p:nvSpPr>
        <p:spPr>
          <a:xfrm>
            <a:off x="899592" y="1412776"/>
            <a:ext cx="7416824" cy="369332"/>
          </a:xfrm>
          <a:prstGeom prst="rect">
            <a:avLst/>
          </a:prstGeom>
          <a:noFill/>
        </p:spPr>
        <p:txBody>
          <a:bodyPr wrap="square" rtlCol="0">
            <a:spAutoFit/>
          </a:bodyPr>
          <a:lstStyle/>
          <a:p>
            <a:r>
              <a:rPr lang="fr-BE" b="1" cap="small" dirty="0"/>
              <a:t>Documents 3 :</a:t>
            </a:r>
            <a:endParaRPr lang="fr-FR" dirty="0"/>
          </a:p>
        </p:txBody>
      </p:sp>
      <p:sp>
        <p:nvSpPr>
          <p:cNvPr id="11" name="ZoneTexte 10"/>
          <p:cNvSpPr txBox="1"/>
          <p:nvPr/>
        </p:nvSpPr>
        <p:spPr>
          <a:xfrm>
            <a:off x="755576" y="1835532"/>
            <a:ext cx="8172400" cy="369332"/>
          </a:xfrm>
          <a:prstGeom prst="rect">
            <a:avLst/>
          </a:prstGeom>
          <a:noFill/>
        </p:spPr>
        <p:txBody>
          <a:bodyPr wrap="square" rtlCol="0">
            <a:spAutoFit/>
          </a:bodyPr>
          <a:lstStyle/>
          <a:p>
            <a:r>
              <a:rPr lang="fr-BE" dirty="0"/>
              <a:t>Le corps humain</a:t>
            </a:r>
            <a:r>
              <a:rPr lang="fr-BE" sz="1200" dirty="0"/>
              <a:t>, collection Les clés de la connaissance, Editions Nathan</a:t>
            </a:r>
            <a:endParaRPr lang="fr-FR" sz="1200" dirty="0"/>
          </a:p>
        </p:txBody>
      </p:sp>
      <p:pic>
        <p:nvPicPr>
          <p:cNvPr id="13" name="Image 12" descr="Nathan estomac.jpg"/>
          <p:cNvPicPr>
            <a:picLocks noChangeAspect="1"/>
          </p:cNvPicPr>
          <p:nvPr/>
        </p:nvPicPr>
        <p:blipFill>
          <a:blip r:embed="rId3" cstate="print"/>
          <a:srcRect l="2014" r="48345" b="57350"/>
          <a:stretch>
            <a:fillRect/>
          </a:stretch>
        </p:blipFill>
        <p:spPr>
          <a:xfrm>
            <a:off x="5508104" y="2132856"/>
            <a:ext cx="3190924" cy="4320480"/>
          </a:xfrm>
          <a:prstGeom prst="rect">
            <a:avLst/>
          </a:prstGeom>
        </p:spPr>
      </p:pic>
      <p:pic>
        <p:nvPicPr>
          <p:cNvPr id="15" name="Image 14" descr="Nathan estomac.jpg"/>
          <p:cNvPicPr>
            <a:picLocks noChangeAspect="1"/>
          </p:cNvPicPr>
          <p:nvPr/>
        </p:nvPicPr>
        <p:blipFill>
          <a:blip r:embed="rId3" cstate="print"/>
          <a:srcRect l="5324" t="66800" r="26834" b="1701"/>
          <a:stretch>
            <a:fillRect/>
          </a:stretch>
        </p:blipFill>
        <p:spPr>
          <a:xfrm>
            <a:off x="0" y="2204864"/>
            <a:ext cx="5511012" cy="403244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188640"/>
            <a:ext cx="8077200" cy="1143000"/>
          </a:xfrm>
        </p:spPr>
        <p:txBody>
          <a:bodyPr>
            <a:normAutofit/>
          </a:bodyPr>
          <a:lstStyle/>
          <a:p>
            <a:r>
              <a:rPr lang="fr-BE" sz="2400" b="1" dirty="0">
                <a:solidFill>
                  <a:schemeClr val="accent6"/>
                </a:solidFill>
              </a:rPr>
              <a:t>Etape 2 : récolter de l’information par </a:t>
            </a:r>
            <a:r>
              <a:rPr lang="fr-FR" sz="2400" b="1" dirty="0">
                <a:solidFill>
                  <a:schemeClr val="accent6"/>
                </a:solidFill>
              </a:rPr>
              <a:t>des manipulations et la consultation de documents</a:t>
            </a:r>
            <a:endParaRPr lang="fr-FR" sz="2400" dirty="0"/>
          </a:p>
        </p:txBody>
      </p:sp>
      <p:sp>
        <p:nvSpPr>
          <p:cNvPr id="14" name="ZoneTexte 13"/>
          <p:cNvSpPr txBox="1"/>
          <p:nvPr/>
        </p:nvSpPr>
        <p:spPr>
          <a:xfrm>
            <a:off x="899592" y="1412776"/>
            <a:ext cx="7416824" cy="369332"/>
          </a:xfrm>
          <a:prstGeom prst="rect">
            <a:avLst/>
          </a:prstGeom>
          <a:noFill/>
        </p:spPr>
        <p:txBody>
          <a:bodyPr wrap="square" rtlCol="0">
            <a:spAutoFit/>
          </a:bodyPr>
          <a:lstStyle/>
          <a:p>
            <a:r>
              <a:rPr lang="fr-BE" b="1" cap="small" dirty="0"/>
              <a:t>Documents 3 :</a:t>
            </a:r>
            <a:endParaRPr lang="fr-FR" dirty="0"/>
          </a:p>
        </p:txBody>
      </p:sp>
      <p:sp>
        <p:nvSpPr>
          <p:cNvPr id="11" name="ZoneTexte 10"/>
          <p:cNvSpPr txBox="1"/>
          <p:nvPr/>
        </p:nvSpPr>
        <p:spPr>
          <a:xfrm>
            <a:off x="755576" y="1835532"/>
            <a:ext cx="8172400" cy="369332"/>
          </a:xfrm>
          <a:prstGeom prst="rect">
            <a:avLst/>
          </a:prstGeom>
          <a:noFill/>
        </p:spPr>
        <p:txBody>
          <a:bodyPr wrap="square" rtlCol="0">
            <a:spAutoFit/>
          </a:bodyPr>
          <a:lstStyle/>
          <a:p>
            <a:r>
              <a:rPr lang="fr-BE" dirty="0"/>
              <a:t>Le corps humain</a:t>
            </a:r>
            <a:r>
              <a:rPr lang="fr-BE" sz="1200" dirty="0"/>
              <a:t>, collection Les clés de la connaissance, Editions Nathan</a:t>
            </a:r>
            <a:endParaRPr lang="fr-FR" sz="1200" dirty="0"/>
          </a:p>
        </p:txBody>
      </p:sp>
      <p:pic>
        <p:nvPicPr>
          <p:cNvPr id="7" name="Image 6" descr="Nathan estomac.jpg"/>
          <p:cNvPicPr>
            <a:picLocks noChangeAspect="1"/>
          </p:cNvPicPr>
          <p:nvPr/>
        </p:nvPicPr>
        <p:blipFill>
          <a:blip r:embed="rId3" cstate="print"/>
          <a:srcRect l="53309" t="2282" r="3669" b="78551"/>
          <a:stretch>
            <a:fillRect/>
          </a:stretch>
        </p:blipFill>
        <p:spPr>
          <a:xfrm>
            <a:off x="3851920" y="2492896"/>
            <a:ext cx="3384376" cy="2376264"/>
          </a:xfrm>
          <a:prstGeom prst="rect">
            <a:avLst/>
          </a:prstGeom>
        </p:spPr>
      </p:pic>
      <p:pic>
        <p:nvPicPr>
          <p:cNvPr id="8" name="Image 7" descr="Nathan estomac.jpg"/>
          <p:cNvPicPr>
            <a:picLocks noChangeAspect="1"/>
          </p:cNvPicPr>
          <p:nvPr/>
        </p:nvPicPr>
        <p:blipFill>
          <a:blip r:embed="rId3" cstate="print"/>
          <a:srcRect l="53309" t="22611" r="21976" b="62600"/>
          <a:stretch>
            <a:fillRect/>
          </a:stretch>
        </p:blipFill>
        <p:spPr>
          <a:xfrm>
            <a:off x="1115616" y="2492896"/>
            <a:ext cx="2520280" cy="2376674"/>
          </a:xfrm>
          <a:prstGeom prst="rect">
            <a:avLst/>
          </a:prstGeom>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188640"/>
            <a:ext cx="8077200" cy="1143000"/>
          </a:xfrm>
        </p:spPr>
        <p:txBody>
          <a:bodyPr>
            <a:normAutofit/>
          </a:bodyPr>
          <a:lstStyle/>
          <a:p>
            <a:r>
              <a:rPr lang="fr-BE" sz="2400" b="1" dirty="0">
                <a:solidFill>
                  <a:schemeClr val="accent6"/>
                </a:solidFill>
              </a:rPr>
              <a:t>Etape 2 : récolter de l’information par </a:t>
            </a:r>
            <a:r>
              <a:rPr lang="fr-FR" sz="2400" b="1" dirty="0">
                <a:solidFill>
                  <a:schemeClr val="accent6"/>
                </a:solidFill>
              </a:rPr>
              <a:t>des manipulations et la consultation de documents</a:t>
            </a:r>
            <a:endParaRPr lang="fr-FR" sz="2400" dirty="0"/>
          </a:p>
        </p:txBody>
      </p:sp>
      <p:sp>
        <p:nvSpPr>
          <p:cNvPr id="15" name="ZoneTexte 14"/>
          <p:cNvSpPr txBox="1"/>
          <p:nvPr/>
        </p:nvSpPr>
        <p:spPr>
          <a:xfrm>
            <a:off x="899592" y="2132856"/>
            <a:ext cx="7848872" cy="369332"/>
          </a:xfrm>
          <a:prstGeom prst="rect">
            <a:avLst/>
          </a:prstGeom>
          <a:noFill/>
        </p:spPr>
        <p:txBody>
          <a:bodyPr wrap="square" rtlCol="0">
            <a:spAutoFit/>
          </a:bodyPr>
          <a:lstStyle/>
          <a:p>
            <a:r>
              <a:rPr lang="fr-BE" b="1" cap="small" dirty="0"/>
              <a:t>Prolongements  3 : décoder les étiquettes des aliments (lipides, glucides, protides)</a:t>
            </a:r>
          </a:p>
        </p:txBody>
      </p:sp>
      <p:sp>
        <p:nvSpPr>
          <p:cNvPr id="6" name="ZoneTexte 5"/>
          <p:cNvSpPr txBox="1"/>
          <p:nvPr/>
        </p:nvSpPr>
        <p:spPr>
          <a:xfrm>
            <a:off x="899592" y="1556792"/>
            <a:ext cx="3888432" cy="369332"/>
          </a:xfrm>
          <a:prstGeom prst="rect">
            <a:avLst/>
          </a:prstGeom>
          <a:noFill/>
        </p:spPr>
        <p:txBody>
          <a:bodyPr wrap="square" rtlCol="0">
            <a:spAutoFit/>
          </a:bodyPr>
          <a:lstStyle/>
          <a:p>
            <a:r>
              <a:rPr lang="fr-BE" b="1" cap="small" dirty="0"/>
              <a:t>Mise à jour du tableau</a:t>
            </a:r>
            <a:endParaRPr lang="fr-F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188640"/>
            <a:ext cx="8077200" cy="1143000"/>
          </a:xfrm>
        </p:spPr>
        <p:txBody>
          <a:bodyPr>
            <a:normAutofit/>
          </a:bodyPr>
          <a:lstStyle/>
          <a:p>
            <a:r>
              <a:rPr lang="fr-BE" sz="2400" b="1" dirty="0">
                <a:solidFill>
                  <a:schemeClr val="accent6"/>
                </a:solidFill>
              </a:rPr>
              <a:t>Etape 2 : récolter de l’information par </a:t>
            </a:r>
            <a:r>
              <a:rPr lang="fr-FR" sz="2400" b="1" dirty="0">
                <a:solidFill>
                  <a:schemeClr val="accent6"/>
                </a:solidFill>
              </a:rPr>
              <a:t>des manipulations et la consultation de documents</a:t>
            </a:r>
            <a:endParaRPr lang="fr-FR" sz="2400" dirty="0"/>
          </a:p>
        </p:txBody>
      </p:sp>
      <p:sp>
        <p:nvSpPr>
          <p:cNvPr id="9" name="ZoneTexte 8"/>
          <p:cNvSpPr txBox="1"/>
          <p:nvPr/>
        </p:nvSpPr>
        <p:spPr>
          <a:xfrm>
            <a:off x="899592" y="1052736"/>
            <a:ext cx="7272808" cy="369332"/>
          </a:xfrm>
          <a:prstGeom prst="rect">
            <a:avLst/>
          </a:prstGeom>
          <a:noFill/>
        </p:spPr>
        <p:txBody>
          <a:bodyPr wrap="square" rtlCol="0">
            <a:spAutoFit/>
          </a:bodyPr>
          <a:lstStyle/>
          <a:p>
            <a:r>
              <a:rPr lang="fr-BE" b="1" cap="small" dirty="0"/>
              <a:t>Manipulation 4 : tube à dialyse</a:t>
            </a:r>
            <a:endParaRPr lang="fr-FR" dirty="0"/>
          </a:p>
        </p:txBody>
      </p:sp>
      <p:sp>
        <p:nvSpPr>
          <p:cNvPr id="14" name="ZoneTexte 13"/>
          <p:cNvSpPr txBox="1"/>
          <p:nvPr/>
        </p:nvSpPr>
        <p:spPr>
          <a:xfrm>
            <a:off x="899592" y="1331476"/>
            <a:ext cx="7416824" cy="369332"/>
          </a:xfrm>
          <a:prstGeom prst="rect">
            <a:avLst/>
          </a:prstGeom>
          <a:noFill/>
        </p:spPr>
        <p:txBody>
          <a:bodyPr wrap="square" rtlCol="0">
            <a:spAutoFit/>
          </a:bodyPr>
          <a:lstStyle/>
          <a:p>
            <a:r>
              <a:rPr lang="fr-BE" b="1" cap="small" dirty="0"/>
              <a:t>Documents 4 :</a:t>
            </a:r>
            <a:endParaRPr lang="fr-FR" dirty="0"/>
          </a:p>
        </p:txBody>
      </p:sp>
      <p:sp>
        <p:nvSpPr>
          <p:cNvPr id="8" name="ZoneTexte 7"/>
          <p:cNvSpPr txBox="1"/>
          <p:nvPr/>
        </p:nvSpPr>
        <p:spPr>
          <a:xfrm>
            <a:off x="1259632" y="1628800"/>
            <a:ext cx="7416824" cy="369332"/>
          </a:xfrm>
          <a:prstGeom prst="rect">
            <a:avLst/>
          </a:prstGeom>
          <a:noFill/>
        </p:spPr>
        <p:txBody>
          <a:bodyPr wrap="square" rtlCol="0">
            <a:spAutoFit/>
          </a:bodyPr>
          <a:lstStyle/>
          <a:p>
            <a:r>
              <a:rPr lang="fr-BE" dirty="0"/>
              <a:t>L’encyclopédie visuelle des sciences, Le SOIR</a:t>
            </a:r>
            <a:endParaRPr lang="fr-FR" dirty="0"/>
          </a:p>
        </p:txBody>
      </p:sp>
      <p:pic>
        <p:nvPicPr>
          <p:cNvPr id="11" name="Image 10" descr="Sciences le soir 1.jpg"/>
          <p:cNvPicPr>
            <a:picLocks noChangeAspect="1"/>
          </p:cNvPicPr>
          <p:nvPr/>
        </p:nvPicPr>
        <p:blipFill>
          <a:blip r:embed="rId3" cstate="print"/>
          <a:srcRect l="89912" t="34747" r="971" b="48725"/>
          <a:stretch>
            <a:fillRect/>
          </a:stretch>
        </p:blipFill>
        <p:spPr>
          <a:xfrm>
            <a:off x="539552" y="1412776"/>
            <a:ext cx="2448272" cy="5472608"/>
          </a:xfrm>
          <a:prstGeom prst="rect">
            <a:avLst/>
          </a:prstGeom>
        </p:spPr>
      </p:pic>
      <p:grpSp>
        <p:nvGrpSpPr>
          <p:cNvPr id="21" name="Groupe 20"/>
          <p:cNvGrpSpPr/>
          <p:nvPr/>
        </p:nvGrpSpPr>
        <p:grpSpPr>
          <a:xfrm>
            <a:off x="4788024" y="1340768"/>
            <a:ext cx="4104456" cy="5184576"/>
            <a:chOff x="827584" y="1988840"/>
            <a:chExt cx="3634716" cy="4392488"/>
          </a:xfrm>
        </p:grpSpPr>
        <p:pic>
          <p:nvPicPr>
            <p:cNvPr id="17" name="Image 16" descr="intestin grele le soir.jpg"/>
            <p:cNvPicPr>
              <a:picLocks noChangeAspect="1"/>
            </p:cNvPicPr>
            <p:nvPr/>
          </p:nvPicPr>
          <p:blipFill>
            <a:blip r:embed="rId4" cstate="print"/>
            <a:srcRect l="4677" b="32026"/>
            <a:stretch>
              <a:fillRect/>
            </a:stretch>
          </p:blipFill>
          <p:spPr>
            <a:xfrm>
              <a:off x="827584" y="1988840"/>
              <a:ext cx="3634716" cy="4357100"/>
            </a:xfrm>
            <a:prstGeom prst="rect">
              <a:avLst/>
            </a:prstGeom>
          </p:spPr>
        </p:pic>
        <p:sp>
          <p:nvSpPr>
            <p:cNvPr id="18" name="Rectangle 17"/>
            <p:cNvSpPr/>
            <p:nvPr/>
          </p:nvSpPr>
          <p:spPr>
            <a:xfrm>
              <a:off x="3707904" y="4725144"/>
              <a:ext cx="648072" cy="1656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3419872" y="5157192"/>
              <a:ext cx="360040" cy="12241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2771800" y="6093296"/>
              <a:ext cx="792088"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3" name="Ellipse 22"/>
          <p:cNvSpPr/>
          <p:nvPr/>
        </p:nvSpPr>
        <p:spPr>
          <a:xfrm>
            <a:off x="5292080" y="3717032"/>
            <a:ext cx="792088" cy="7920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7" name="Groupe 26"/>
          <p:cNvGrpSpPr/>
          <p:nvPr/>
        </p:nvGrpSpPr>
        <p:grpSpPr>
          <a:xfrm>
            <a:off x="3059832" y="3573016"/>
            <a:ext cx="2232248" cy="504056"/>
            <a:chOff x="3059832" y="3573016"/>
            <a:chExt cx="2232248" cy="504056"/>
          </a:xfrm>
        </p:grpSpPr>
        <p:cxnSp>
          <p:nvCxnSpPr>
            <p:cNvPr id="25" name="Connecteur droit avec flèche 24"/>
            <p:cNvCxnSpPr/>
            <p:nvPr/>
          </p:nvCxnSpPr>
          <p:spPr>
            <a:xfrm flipH="1">
              <a:off x="3059832" y="4077072"/>
              <a:ext cx="223224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3491880" y="3573016"/>
              <a:ext cx="1152128" cy="461665"/>
            </a:xfrm>
            <a:prstGeom prst="rect">
              <a:avLst/>
            </a:prstGeom>
            <a:noFill/>
          </p:spPr>
          <p:txBody>
            <a:bodyPr wrap="square" rtlCol="0">
              <a:spAutoFit/>
            </a:bodyPr>
            <a:lstStyle/>
            <a:p>
              <a:r>
                <a:rPr lang="fr-FR" sz="2400" b="1" dirty="0">
                  <a:solidFill>
                    <a:srgbClr val="FF0000"/>
                  </a:solidFill>
                </a:rPr>
                <a:t>ZOOM</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P spid="8" grpId="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188640"/>
            <a:ext cx="8077200" cy="1143000"/>
          </a:xfrm>
        </p:spPr>
        <p:txBody>
          <a:bodyPr>
            <a:normAutofit/>
          </a:bodyPr>
          <a:lstStyle/>
          <a:p>
            <a:r>
              <a:rPr lang="fr-BE" sz="2400" b="1" dirty="0">
                <a:solidFill>
                  <a:schemeClr val="accent6"/>
                </a:solidFill>
              </a:rPr>
              <a:t>Etape 2 : récolter de l’information par </a:t>
            </a:r>
            <a:r>
              <a:rPr lang="fr-FR" sz="2400" b="1" dirty="0">
                <a:solidFill>
                  <a:schemeClr val="accent6"/>
                </a:solidFill>
              </a:rPr>
              <a:t>des manipulations et la consultation de documents</a:t>
            </a:r>
            <a:endParaRPr lang="fr-FR" sz="2400" dirty="0"/>
          </a:p>
        </p:txBody>
      </p:sp>
      <p:sp>
        <p:nvSpPr>
          <p:cNvPr id="14" name="ZoneTexte 13"/>
          <p:cNvSpPr txBox="1"/>
          <p:nvPr/>
        </p:nvSpPr>
        <p:spPr>
          <a:xfrm>
            <a:off x="899592" y="1124744"/>
            <a:ext cx="7416824" cy="369332"/>
          </a:xfrm>
          <a:prstGeom prst="rect">
            <a:avLst/>
          </a:prstGeom>
          <a:noFill/>
        </p:spPr>
        <p:txBody>
          <a:bodyPr wrap="square" rtlCol="0">
            <a:spAutoFit/>
          </a:bodyPr>
          <a:lstStyle/>
          <a:p>
            <a:r>
              <a:rPr lang="fr-BE" b="1" cap="small" dirty="0"/>
              <a:t>Documents 4 :</a:t>
            </a:r>
            <a:endParaRPr lang="fr-FR" dirty="0"/>
          </a:p>
        </p:txBody>
      </p:sp>
      <p:sp>
        <p:nvSpPr>
          <p:cNvPr id="7" name="ZoneTexte 6"/>
          <p:cNvSpPr txBox="1"/>
          <p:nvPr/>
        </p:nvSpPr>
        <p:spPr>
          <a:xfrm>
            <a:off x="611560" y="1412776"/>
            <a:ext cx="8136904" cy="584775"/>
          </a:xfrm>
          <a:prstGeom prst="rect">
            <a:avLst/>
          </a:prstGeom>
          <a:noFill/>
        </p:spPr>
        <p:txBody>
          <a:bodyPr wrap="square" rtlCol="0">
            <a:spAutoFit/>
          </a:bodyPr>
          <a:lstStyle/>
          <a:p>
            <a:r>
              <a:rPr lang="fr-BE" dirty="0"/>
              <a:t>Document audiovisuel : Il était une fois la vie, LA DIGESTION </a:t>
            </a:r>
          </a:p>
          <a:p>
            <a:r>
              <a:rPr lang="fr-BE" sz="1400" dirty="0">
                <a:hlinkClick r:id="rId3"/>
              </a:rPr>
              <a:t>		https://youtu.be/aNslxtDeTUY</a:t>
            </a:r>
            <a:r>
              <a:rPr lang="fr-BE" sz="1400" dirty="0"/>
              <a:t> (15 min 20 à 15 min 47)</a:t>
            </a:r>
            <a:endParaRPr lang="fr-FR" sz="1400" dirty="0"/>
          </a:p>
        </p:txBody>
      </p:sp>
      <p:sp>
        <p:nvSpPr>
          <p:cNvPr id="11" name="ZoneTexte 10"/>
          <p:cNvSpPr txBox="1"/>
          <p:nvPr/>
        </p:nvSpPr>
        <p:spPr>
          <a:xfrm>
            <a:off x="827584" y="1988840"/>
            <a:ext cx="8172400" cy="369332"/>
          </a:xfrm>
          <a:prstGeom prst="rect">
            <a:avLst/>
          </a:prstGeom>
          <a:noFill/>
        </p:spPr>
        <p:txBody>
          <a:bodyPr wrap="square" rtlCol="0">
            <a:spAutoFit/>
          </a:bodyPr>
          <a:lstStyle/>
          <a:p>
            <a:r>
              <a:rPr lang="fr-BE" dirty="0"/>
              <a:t>Le corps humain</a:t>
            </a:r>
            <a:r>
              <a:rPr lang="fr-BE" sz="1200" dirty="0"/>
              <a:t>, collection Les clés de la connaissance, Editions Nathan</a:t>
            </a:r>
            <a:endParaRPr lang="fr-FR" sz="1200" dirty="0"/>
          </a:p>
        </p:txBody>
      </p:sp>
      <p:pic>
        <p:nvPicPr>
          <p:cNvPr id="12" name="Image 11" descr="Nathan intestin.jpg"/>
          <p:cNvPicPr>
            <a:picLocks noChangeAspect="1"/>
          </p:cNvPicPr>
          <p:nvPr/>
        </p:nvPicPr>
        <p:blipFill>
          <a:blip r:embed="rId4" cstate="print"/>
          <a:srcRect l="47295" t="2751" r="4017" b="81500"/>
          <a:stretch>
            <a:fillRect/>
          </a:stretch>
        </p:blipFill>
        <p:spPr>
          <a:xfrm>
            <a:off x="0" y="2420888"/>
            <a:ext cx="3312368" cy="2760307"/>
          </a:xfrm>
          <a:prstGeom prst="rect">
            <a:avLst/>
          </a:prstGeom>
        </p:spPr>
      </p:pic>
      <p:pic>
        <p:nvPicPr>
          <p:cNvPr id="13" name="Image 12" descr="Nathan intestin.jpg"/>
          <p:cNvPicPr>
            <a:picLocks noChangeAspect="1"/>
          </p:cNvPicPr>
          <p:nvPr/>
        </p:nvPicPr>
        <p:blipFill>
          <a:blip r:embed="rId4" cstate="print"/>
          <a:srcRect l="44590" t="65750" r="4017" b="23750"/>
          <a:stretch>
            <a:fillRect/>
          </a:stretch>
        </p:blipFill>
        <p:spPr>
          <a:xfrm>
            <a:off x="6091369" y="1916832"/>
            <a:ext cx="2873119" cy="1512168"/>
          </a:xfrm>
          <a:prstGeom prst="rect">
            <a:avLst/>
          </a:prstGeom>
        </p:spPr>
      </p:pic>
      <p:pic>
        <p:nvPicPr>
          <p:cNvPr id="16" name="Image 15" descr="Nathan intestin.jpg"/>
          <p:cNvPicPr>
            <a:picLocks noChangeAspect="1"/>
          </p:cNvPicPr>
          <p:nvPr/>
        </p:nvPicPr>
        <p:blipFill>
          <a:blip r:embed="rId4" cstate="print"/>
          <a:srcRect l="4017" t="80247" r="6721" b="1110"/>
          <a:stretch>
            <a:fillRect/>
          </a:stretch>
        </p:blipFill>
        <p:spPr>
          <a:xfrm>
            <a:off x="3255367" y="3284984"/>
            <a:ext cx="5888633" cy="3168352"/>
          </a:xfrm>
          <a:prstGeom prst="rect">
            <a:avLst/>
          </a:prstGeom>
        </p:spPr>
      </p:pic>
      <p:sp>
        <p:nvSpPr>
          <p:cNvPr id="3" name="Rectangle 2"/>
          <p:cNvSpPr/>
          <p:nvPr/>
        </p:nvSpPr>
        <p:spPr>
          <a:xfrm>
            <a:off x="0" y="5243911"/>
            <a:ext cx="4572000" cy="646331"/>
          </a:xfrm>
          <a:prstGeom prst="rect">
            <a:avLst/>
          </a:prstGeom>
        </p:spPr>
        <p:txBody>
          <a:bodyPr>
            <a:spAutoFit/>
          </a:bodyPr>
          <a:lstStyle/>
          <a:p>
            <a:r>
              <a:rPr lang="fr-BE" dirty="0">
                <a:hlinkClick r:id="rId3"/>
              </a:rPr>
              <a:t>https://youtu.be/aNslxtDeTUY</a:t>
            </a:r>
            <a:r>
              <a:rPr lang="fr-BE" dirty="0"/>
              <a:t> </a:t>
            </a:r>
          </a:p>
          <a:p>
            <a:r>
              <a:rPr lang="fr-BE" dirty="0"/>
              <a:t>(10 min 20 à 11 min 54)</a:t>
            </a:r>
            <a:endParaRPr lang="fr-F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0" y="7192"/>
            <a:ext cx="7765662" cy="16476125"/>
          </a:xfrm>
          <a:prstGeom prst="rect">
            <a:avLst/>
          </a:prstGeom>
        </p:spPr>
      </p:pic>
      <p:sp>
        <p:nvSpPr>
          <p:cNvPr id="4" name="Espace réservé du contenu 2"/>
          <p:cNvSpPr txBox="1">
            <a:spLocks/>
          </p:cNvSpPr>
          <p:nvPr/>
        </p:nvSpPr>
        <p:spPr>
          <a:xfrm>
            <a:off x="107504" y="1916832"/>
            <a:ext cx="8856984" cy="4680520"/>
          </a:xfrm>
          <a:prstGeom prst="rect">
            <a:avLst/>
          </a:prstGeom>
        </p:spPr>
        <p:txBody>
          <a:bodyPr/>
          <a:lstStyle>
            <a:lvl1pPr marL="342900" indent="-342900" algn="l" defTabSz="914400" rtl="0" eaLnBrk="1" latinLnBrk="0" hangingPunct="1">
              <a:spcBef>
                <a:spcPct val="20000"/>
              </a:spcBef>
              <a:buFont typeface="Arial" pitchFamily="34" charset="0"/>
              <a:buChar char="•"/>
              <a:defRPr kumimoji="0" lang="fr-F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fr-F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9pPr>
          </a:lstStyle>
          <a:p>
            <a:pPr>
              <a:buFont typeface="Arial" pitchFamily="34" charset="0"/>
              <a:buNone/>
            </a:pPr>
            <a:endParaRPr lang="fr-BE" sz="1800" dirty="0"/>
          </a:p>
          <a:p>
            <a:pPr>
              <a:buFont typeface="Arial" pitchFamily="34" charset="0"/>
              <a:buNone/>
            </a:pPr>
            <a:r>
              <a:rPr lang="fr-BE" dirty="0"/>
              <a:t>	</a:t>
            </a:r>
            <a:r>
              <a:rPr lang="fr-BE" sz="3600" b="1" dirty="0">
                <a:solidFill>
                  <a:schemeClr val="accent6">
                    <a:lumMod val="75000"/>
                  </a:schemeClr>
                </a:solidFill>
              </a:rPr>
              <a:t>Une démarche scientifique en 3 étapes…</a:t>
            </a:r>
          </a:p>
        </p:txBody>
      </p:sp>
      <p:grpSp>
        <p:nvGrpSpPr>
          <p:cNvPr id="2" name="Groupe 4"/>
          <p:cNvGrpSpPr/>
          <p:nvPr/>
        </p:nvGrpSpPr>
        <p:grpSpPr>
          <a:xfrm>
            <a:off x="899592" y="3356992"/>
            <a:ext cx="1044116" cy="2785899"/>
            <a:chOff x="899592" y="3573016"/>
            <a:chExt cx="1044116" cy="2785899"/>
          </a:xfrm>
        </p:grpSpPr>
        <p:pic>
          <p:nvPicPr>
            <p:cNvPr id="6" name="Picture 5"/>
            <p:cNvPicPr>
              <a:picLocks noChangeAspect="1" noChangeArrowheads="1"/>
            </p:cNvPicPr>
            <p:nvPr/>
          </p:nvPicPr>
          <p:blipFill>
            <a:blip r:embed="rId4" cstate="print"/>
            <a:srcRect/>
            <a:stretch>
              <a:fillRect/>
            </a:stretch>
          </p:blipFill>
          <p:spPr bwMode="auto">
            <a:xfrm>
              <a:off x="899592" y="3573016"/>
              <a:ext cx="1008112" cy="1732993"/>
            </a:xfrm>
            <a:prstGeom prst="rect">
              <a:avLst/>
            </a:prstGeom>
            <a:noFill/>
            <a:ln w="9525">
              <a:noFill/>
              <a:miter lim="800000"/>
              <a:headEnd/>
              <a:tailEnd/>
            </a:ln>
          </p:spPr>
        </p:pic>
        <p:pic>
          <p:nvPicPr>
            <p:cNvPr id="8" name="Picture 2"/>
            <p:cNvPicPr>
              <a:picLocks noChangeAspect="1" noChangeArrowheads="1"/>
            </p:cNvPicPr>
            <p:nvPr/>
          </p:nvPicPr>
          <p:blipFill>
            <a:blip r:embed="rId5" cstate="print"/>
            <a:srcRect/>
            <a:stretch>
              <a:fillRect/>
            </a:stretch>
          </p:blipFill>
          <p:spPr bwMode="auto">
            <a:xfrm>
              <a:off x="1007604" y="5373216"/>
              <a:ext cx="936104" cy="985699"/>
            </a:xfrm>
            <a:prstGeom prst="rect">
              <a:avLst/>
            </a:prstGeom>
            <a:noFill/>
            <a:ln w="9525">
              <a:noFill/>
              <a:miter lim="800000"/>
              <a:headEnd/>
              <a:tailEnd/>
            </a:ln>
          </p:spPr>
        </p:pic>
      </p:grpSp>
      <p:grpSp>
        <p:nvGrpSpPr>
          <p:cNvPr id="3" name="Groupe 10"/>
          <p:cNvGrpSpPr/>
          <p:nvPr/>
        </p:nvGrpSpPr>
        <p:grpSpPr>
          <a:xfrm>
            <a:off x="3806422" y="3362992"/>
            <a:ext cx="981602" cy="2730304"/>
            <a:chOff x="3878430" y="3447001"/>
            <a:chExt cx="981602" cy="2730304"/>
          </a:xfrm>
        </p:grpSpPr>
        <p:pic>
          <p:nvPicPr>
            <p:cNvPr id="14" name="Picture 4"/>
            <p:cNvPicPr>
              <a:picLocks noChangeAspect="1" noChangeArrowheads="1"/>
            </p:cNvPicPr>
            <p:nvPr/>
          </p:nvPicPr>
          <p:blipFill>
            <a:blip r:embed="rId6" cstate="print"/>
            <a:srcRect/>
            <a:stretch>
              <a:fillRect/>
            </a:stretch>
          </p:blipFill>
          <p:spPr bwMode="auto">
            <a:xfrm>
              <a:off x="3878430" y="3447001"/>
              <a:ext cx="981602" cy="1519467"/>
            </a:xfrm>
            <a:prstGeom prst="rect">
              <a:avLst/>
            </a:prstGeom>
            <a:noFill/>
            <a:ln w="9525">
              <a:noFill/>
              <a:miter lim="800000"/>
              <a:headEnd/>
              <a:tailEnd/>
            </a:ln>
          </p:spPr>
        </p:pic>
        <p:pic>
          <p:nvPicPr>
            <p:cNvPr id="15" name="Picture 2"/>
            <p:cNvPicPr>
              <a:picLocks noChangeAspect="1" noChangeArrowheads="1"/>
            </p:cNvPicPr>
            <p:nvPr/>
          </p:nvPicPr>
          <p:blipFill rotWithShape="1">
            <a:blip r:embed="rId7" cstate="print"/>
            <a:srcRect l="15030" t="7275" r="11910" b="2223"/>
            <a:stretch/>
          </p:blipFill>
          <p:spPr bwMode="auto">
            <a:xfrm>
              <a:off x="3995936" y="5157192"/>
              <a:ext cx="864096" cy="1020113"/>
            </a:xfrm>
            <a:prstGeom prst="rect">
              <a:avLst/>
            </a:prstGeom>
            <a:noFill/>
            <a:ln w="9525">
              <a:noFill/>
              <a:miter lim="800000"/>
              <a:headEnd/>
              <a:tailEnd/>
            </a:ln>
          </p:spPr>
        </p:pic>
      </p:grpSp>
      <p:grpSp>
        <p:nvGrpSpPr>
          <p:cNvPr id="5" name="Groupe 12"/>
          <p:cNvGrpSpPr/>
          <p:nvPr/>
        </p:nvGrpSpPr>
        <p:grpSpPr>
          <a:xfrm>
            <a:off x="6660232" y="3344577"/>
            <a:ext cx="1224136" cy="2820727"/>
            <a:chOff x="6660232" y="3344577"/>
            <a:chExt cx="1224136" cy="2820727"/>
          </a:xfrm>
        </p:grpSpPr>
        <p:pic>
          <p:nvPicPr>
            <p:cNvPr id="10" name="Picture 6"/>
            <p:cNvPicPr>
              <a:picLocks noChangeAspect="1" noChangeArrowheads="1"/>
            </p:cNvPicPr>
            <p:nvPr/>
          </p:nvPicPr>
          <p:blipFill>
            <a:blip r:embed="rId8" cstate="print"/>
            <a:srcRect/>
            <a:stretch>
              <a:fillRect/>
            </a:stretch>
          </p:blipFill>
          <p:spPr bwMode="auto">
            <a:xfrm>
              <a:off x="6660232" y="3344577"/>
              <a:ext cx="1224136" cy="1730674"/>
            </a:xfrm>
            <a:prstGeom prst="rect">
              <a:avLst/>
            </a:prstGeom>
            <a:noFill/>
            <a:ln w="9525">
              <a:noFill/>
              <a:miter lim="800000"/>
              <a:headEnd/>
              <a:tailEnd/>
            </a:ln>
          </p:spPr>
        </p:pic>
        <p:pic>
          <p:nvPicPr>
            <p:cNvPr id="16" name="Picture 3"/>
            <p:cNvPicPr>
              <a:picLocks noChangeAspect="1" noChangeArrowheads="1"/>
            </p:cNvPicPr>
            <p:nvPr/>
          </p:nvPicPr>
          <p:blipFill>
            <a:blip r:embed="rId9" cstate="print"/>
            <a:srcRect/>
            <a:stretch>
              <a:fillRect/>
            </a:stretch>
          </p:blipFill>
          <p:spPr bwMode="auto">
            <a:xfrm>
              <a:off x="6804248" y="5212804"/>
              <a:ext cx="933450" cy="952500"/>
            </a:xfrm>
            <a:prstGeom prst="rect">
              <a:avLst/>
            </a:prstGeom>
            <a:noFill/>
            <a:ln w="9525">
              <a:noFill/>
              <a:miter lim="800000"/>
              <a:headEnd/>
              <a:tailEnd/>
            </a:ln>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50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188640"/>
            <a:ext cx="8077200" cy="1143000"/>
          </a:xfrm>
        </p:spPr>
        <p:txBody>
          <a:bodyPr>
            <a:normAutofit/>
          </a:bodyPr>
          <a:lstStyle/>
          <a:p>
            <a:r>
              <a:rPr lang="fr-BE" sz="2400" b="1" dirty="0">
                <a:solidFill>
                  <a:schemeClr val="accent6"/>
                </a:solidFill>
              </a:rPr>
              <a:t>Etape 2 : récolter de l’information par </a:t>
            </a:r>
            <a:r>
              <a:rPr lang="fr-FR" sz="2400" b="1" dirty="0">
                <a:solidFill>
                  <a:schemeClr val="accent6"/>
                </a:solidFill>
              </a:rPr>
              <a:t>des manipulations et la consultation de documents</a:t>
            </a:r>
            <a:endParaRPr lang="fr-FR" sz="2400" dirty="0"/>
          </a:p>
        </p:txBody>
      </p:sp>
      <p:sp>
        <p:nvSpPr>
          <p:cNvPr id="14" name="ZoneTexte 13"/>
          <p:cNvSpPr txBox="1"/>
          <p:nvPr/>
        </p:nvSpPr>
        <p:spPr>
          <a:xfrm>
            <a:off x="899592" y="1340768"/>
            <a:ext cx="7416824" cy="369332"/>
          </a:xfrm>
          <a:prstGeom prst="rect">
            <a:avLst/>
          </a:prstGeom>
          <a:noFill/>
        </p:spPr>
        <p:txBody>
          <a:bodyPr wrap="square" rtlCol="0">
            <a:spAutoFit/>
          </a:bodyPr>
          <a:lstStyle/>
          <a:p>
            <a:r>
              <a:rPr lang="fr-BE" b="1" cap="small" dirty="0"/>
              <a:t>Documents 4 :</a:t>
            </a:r>
            <a:endParaRPr lang="fr-FR" dirty="0"/>
          </a:p>
        </p:txBody>
      </p:sp>
      <p:sp>
        <p:nvSpPr>
          <p:cNvPr id="7" name="ZoneTexte 6"/>
          <p:cNvSpPr txBox="1"/>
          <p:nvPr/>
        </p:nvSpPr>
        <p:spPr>
          <a:xfrm>
            <a:off x="827584" y="1700808"/>
            <a:ext cx="8136904" cy="369332"/>
          </a:xfrm>
          <a:prstGeom prst="rect">
            <a:avLst/>
          </a:prstGeom>
          <a:noFill/>
        </p:spPr>
        <p:txBody>
          <a:bodyPr wrap="square" rtlCol="0">
            <a:spAutoFit/>
          </a:bodyPr>
          <a:lstStyle/>
          <a:p>
            <a:r>
              <a:rPr lang="fr-BE" dirty="0"/>
              <a:t>Biologie, Campbell et </a:t>
            </a:r>
            <a:r>
              <a:rPr lang="fr-BE" dirty="0" err="1"/>
              <a:t>Reece</a:t>
            </a:r>
            <a:r>
              <a:rPr lang="fr-BE" dirty="0"/>
              <a:t>, Editions De Boeck</a:t>
            </a:r>
            <a:endParaRPr lang="fr-FR" sz="1400" dirty="0"/>
          </a:p>
        </p:txBody>
      </p:sp>
      <p:pic>
        <p:nvPicPr>
          <p:cNvPr id="9" name="Image 8"/>
          <p:cNvPicPr/>
          <p:nvPr/>
        </p:nvPicPr>
        <p:blipFill>
          <a:blip r:embed="rId3" cstate="print"/>
          <a:srcRect/>
          <a:stretch>
            <a:fillRect/>
          </a:stretch>
        </p:blipFill>
        <p:spPr bwMode="auto">
          <a:xfrm>
            <a:off x="2123728" y="2226623"/>
            <a:ext cx="4398570" cy="4631377"/>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188640"/>
            <a:ext cx="8077200" cy="1143000"/>
          </a:xfrm>
        </p:spPr>
        <p:txBody>
          <a:bodyPr>
            <a:normAutofit/>
          </a:bodyPr>
          <a:lstStyle/>
          <a:p>
            <a:r>
              <a:rPr lang="fr-BE" sz="2400" b="1" dirty="0">
                <a:solidFill>
                  <a:schemeClr val="accent6"/>
                </a:solidFill>
              </a:rPr>
              <a:t>Etape 2 : récolter de l’information par </a:t>
            </a:r>
            <a:r>
              <a:rPr lang="fr-FR" sz="2400" b="1" dirty="0">
                <a:solidFill>
                  <a:schemeClr val="accent6"/>
                </a:solidFill>
              </a:rPr>
              <a:t>des manipulations et la consultation de documents</a:t>
            </a:r>
            <a:endParaRPr lang="fr-FR" sz="2400" dirty="0"/>
          </a:p>
        </p:txBody>
      </p:sp>
      <p:sp>
        <p:nvSpPr>
          <p:cNvPr id="14" name="ZoneTexte 13"/>
          <p:cNvSpPr txBox="1"/>
          <p:nvPr/>
        </p:nvSpPr>
        <p:spPr>
          <a:xfrm>
            <a:off x="899592" y="1340768"/>
            <a:ext cx="7416824" cy="369332"/>
          </a:xfrm>
          <a:prstGeom prst="rect">
            <a:avLst/>
          </a:prstGeom>
          <a:noFill/>
        </p:spPr>
        <p:txBody>
          <a:bodyPr wrap="square" rtlCol="0">
            <a:spAutoFit/>
          </a:bodyPr>
          <a:lstStyle/>
          <a:p>
            <a:r>
              <a:rPr lang="fr-BE" b="1" cap="small" dirty="0"/>
              <a:t>Documents 4</a:t>
            </a:r>
            <a:endParaRPr lang="fr-FR" dirty="0"/>
          </a:p>
        </p:txBody>
      </p:sp>
      <p:sp>
        <p:nvSpPr>
          <p:cNvPr id="6" name="ZoneTexte 5"/>
          <p:cNvSpPr txBox="1"/>
          <p:nvPr/>
        </p:nvSpPr>
        <p:spPr>
          <a:xfrm>
            <a:off x="899592" y="1700808"/>
            <a:ext cx="3888432" cy="369332"/>
          </a:xfrm>
          <a:prstGeom prst="rect">
            <a:avLst/>
          </a:prstGeom>
          <a:noFill/>
        </p:spPr>
        <p:txBody>
          <a:bodyPr wrap="square" rtlCol="0">
            <a:spAutoFit/>
          </a:bodyPr>
          <a:lstStyle/>
          <a:p>
            <a:r>
              <a:rPr lang="fr-BE" b="1" cap="small" dirty="0"/>
              <a:t>Mise à jour du tableau</a:t>
            </a:r>
            <a:endParaRPr lang="fr-FR" dirty="0"/>
          </a:p>
        </p:txBody>
      </p:sp>
      <p:pic>
        <p:nvPicPr>
          <p:cNvPr id="17" name="Image 16" descr="Sciences le soir 1.jpg"/>
          <p:cNvPicPr>
            <a:picLocks noChangeAspect="1"/>
          </p:cNvPicPr>
          <p:nvPr/>
        </p:nvPicPr>
        <p:blipFill>
          <a:blip r:embed="rId3" cstate="print"/>
          <a:srcRect l="53884" t="50000"/>
          <a:stretch>
            <a:fillRect/>
          </a:stretch>
        </p:blipFill>
        <p:spPr>
          <a:xfrm>
            <a:off x="4427984" y="829866"/>
            <a:ext cx="4509192" cy="6028134"/>
          </a:xfrm>
          <a:prstGeom prst="rect">
            <a:avLst/>
          </a:prstGeom>
        </p:spPr>
      </p:pic>
      <p:sp>
        <p:nvSpPr>
          <p:cNvPr id="7" name="ZoneTexte 6"/>
          <p:cNvSpPr txBox="1"/>
          <p:nvPr/>
        </p:nvSpPr>
        <p:spPr>
          <a:xfrm>
            <a:off x="755576" y="2420888"/>
            <a:ext cx="3664024" cy="646331"/>
          </a:xfrm>
          <a:prstGeom prst="rect">
            <a:avLst/>
          </a:prstGeom>
          <a:noFill/>
        </p:spPr>
        <p:txBody>
          <a:bodyPr wrap="square" rtlCol="0">
            <a:spAutoFit/>
          </a:bodyPr>
          <a:lstStyle/>
          <a:p>
            <a:r>
              <a:rPr lang="fr-BE" dirty="0"/>
              <a:t>L’encyclopédie visuelle des sciences, </a:t>
            </a:r>
          </a:p>
          <a:p>
            <a:r>
              <a:rPr lang="fr-BE" dirty="0"/>
              <a:t>Le SOIR</a:t>
            </a:r>
            <a:endParaRPr lang="fr-F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899592" y="1844824"/>
            <a:ext cx="7848872" cy="1754326"/>
          </a:xfrm>
          <a:prstGeom prst="rect">
            <a:avLst/>
          </a:prstGeom>
          <a:noFill/>
        </p:spPr>
        <p:txBody>
          <a:bodyPr wrap="square" rtlCol="0">
            <a:spAutoFit/>
          </a:bodyPr>
          <a:lstStyle/>
          <a:p>
            <a:r>
              <a:rPr lang="fr-BE" b="1" cap="small" dirty="0"/>
              <a:t>Prolongements  4 : représenter schématiquement une expérience</a:t>
            </a:r>
            <a:endParaRPr lang="fr-FR" dirty="0"/>
          </a:p>
          <a:p>
            <a:r>
              <a:rPr lang="fr-BE" b="1" cap="small" dirty="0"/>
              <a:t>		prise en charge des nutriments par le système circulatoire</a:t>
            </a:r>
          </a:p>
          <a:p>
            <a:r>
              <a:rPr lang="fr-BE" b="1" cap="small" dirty="0"/>
              <a:t>		interactions système digestif et système circulatoire</a:t>
            </a:r>
          </a:p>
          <a:p>
            <a:r>
              <a:rPr lang="fr-BE" b="1" cap="small" dirty="0"/>
              <a:t>                                   alimentation équilibrée</a:t>
            </a:r>
          </a:p>
          <a:p>
            <a:r>
              <a:rPr lang="fr-BE" b="1" cap="small" dirty="0"/>
              <a:t>                                   liens alimentation équilibrée et activités physiques</a:t>
            </a:r>
          </a:p>
          <a:p>
            <a:r>
              <a:rPr lang="fr-BE" b="1" cap="small" dirty="0"/>
              <a:t>                                   </a:t>
            </a:r>
            <a:endParaRPr lang="fr-FR" dirty="0"/>
          </a:p>
        </p:txBody>
      </p:sp>
      <p:sp>
        <p:nvSpPr>
          <p:cNvPr id="2" name="Title 1"/>
          <p:cNvSpPr>
            <a:spLocks noGrp="1"/>
          </p:cNvSpPr>
          <p:nvPr>
            <p:ph type="title"/>
          </p:nvPr>
        </p:nvSpPr>
        <p:spPr>
          <a:xfrm>
            <a:off x="841248" y="188640"/>
            <a:ext cx="8077200" cy="1143000"/>
          </a:xfrm>
        </p:spPr>
        <p:txBody>
          <a:bodyPr>
            <a:normAutofit/>
          </a:bodyPr>
          <a:lstStyle/>
          <a:p>
            <a:r>
              <a:rPr lang="fr-BE" sz="2400" b="1" dirty="0">
                <a:solidFill>
                  <a:schemeClr val="accent6"/>
                </a:solidFill>
              </a:rPr>
              <a:t>Etape 2 : récolter de l’information par </a:t>
            </a:r>
            <a:r>
              <a:rPr lang="fr-FR" sz="2400" b="1" dirty="0">
                <a:solidFill>
                  <a:schemeClr val="accent6"/>
                </a:solidFill>
              </a:rPr>
              <a:t>des manipulations et la consultation de documents</a:t>
            </a:r>
            <a:endParaRPr lang="fr-FR" sz="2400" dirty="0"/>
          </a:p>
        </p:txBody>
      </p:sp>
      <p:sp>
        <p:nvSpPr>
          <p:cNvPr id="14" name="ZoneTexte 13"/>
          <p:cNvSpPr txBox="1"/>
          <p:nvPr/>
        </p:nvSpPr>
        <p:spPr>
          <a:xfrm>
            <a:off x="899592" y="1196752"/>
            <a:ext cx="7416824" cy="369332"/>
          </a:xfrm>
          <a:prstGeom prst="rect">
            <a:avLst/>
          </a:prstGeom>
          <a:noFill/>
        </p:spPr>
        <p:txBody>
          <a:bodyPr wrap="square" rtlCol="0">
            <a:spAutoFit/>
          </a:bodyPr>
          <a:lstStyle/>
          <a:p>
            <a:r>
              <a:rPr lang="fr-BE" b="1" cap="small" dirty="0"/>
              <a:t>Documents 4</a:t>
            </a:r>
            <a:endParaRPr lang="fr-FR" dirty="0"/>
          </a:p>
        </p:txBody>
      </p:sp>
      <p:sp>
        <p:nvSpPr>
          <p:cNvPr id="6" name="ZoneTexte 5"/>
          <p:cNvSpPr txBox="1"/>
          <p:nvPr/>
        </p:nvSpPr>
        <p:spPr>
          <a:xfrm>
            <a:off x="899592" y="1475492"/>
            <a:ext cx="3888432" cy="369332"/>
          </a:xfrm>
          <a:prstGeom prst="rect">
            <a:avLst/>
          </a:prstGeom>
          <a:noFill/>
        </p:spPr>
        <p:txBody>
          <a:bodyPr wrap="square" rtlCol="0">
            <a:spAutoFit/>
          </a:bodyPr>
          <a:lstStyle/>
          <a:p>
            <a:r>
              <a:rPr lang="fr-BE" b="1" cap="small" dirty="0"/>
              <a:t>Mise à jour du tableau</a:t>
            </a:r>
            <a:endParaRPr lang="fr-FR" dirty="0"/>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188640"/>
            <a:ext cx="8077200" cy="1143000"/>
          </a:xfrm>
        </p:spPr>
        <p:txBody>
          <a:bodyPr>
            <a:normAutofit/>
          </a:bodyPr>
          <a:lstStyle/>
          <a:p>
            <a:r>
              <a:rPr lang="fr-BE" sz="2400" b="1" dirty="0">
                <a:solidFill>
                  <a:schemeClr val="accent6"/>
                </a:solidFill>
              </a:rPr>
              <a:t>Etape 2 : récolter de l’information par </a:t>
            </a:r>
            <a:r>
              <a:rPr lang="fr-FR" sz="2400" b="1" dirty="0">
                <a:solidFill>
                  <a:schemeClr val="accent6"/>
                </a:solidFill>
              </a:rPr>
              <a:t>des manipulations et la consultation de documents</a:t>
            </a:r>
            <a:endParaRPr lang="fr-FR" sz="2400" dirty="0"/>
          </a:p>
        </p:txBody>
      </p:sp>
      <p:pic>
        <p:nvPicPr>
          <p:cNvPr id="8" name="Image 7" descr="pyramide_alimentaire (2).jpg"/>
          <p:cNvPicPr>
            <a:picLocks noChangeAspect="1"/>
          </p:cNvPicPr>
          <p:nvPr/>
        </p:nvPicPr>
        <p:blipFill>
          <a:blip r:embed="rId3" cstate="print"/>
          <a:srcRect l="4918" t="5062" r="3000" b="7630"/>
          <a:stretch>
            <a:fillRect/>
          </a:stretch>
        </p:blipFill>
        <p:spPr>
          <a:xfrm>
            <a:off x="1691680" y="1109742"/>
            <a:ext cx="7272808" cy="5151573"/>
          </a:xfrm>
          <a:prstGeom prst="rect">
            <a:avLst/>
          </a:prstGeom>
        </p:spPr>
      </p:pic>
      <p:sp>
        <p:nvSpPr>
          <p:cNvPr id="9" name="ZoneTexte 8"/>
          <p:cNvSpPr txBox="1"/>
          <p:nvPr/>
        </p:nvSpPr>
        <p:spPr>
          <a:xfrm>
            <a:off x="2411760" y="6334780"/>
            <a:ext cx="6408712" cy="523220"/>
          </a:xfrm>
          <a:prstGeom prst="rect">
            <a:avLst/>
          </a:prstGeom>
          <a:noFill/>
        </p:spPr>
        <p:txBody>
          <a:bodyPr wrap="square" rtlCol="0">
            <a:spAutoFit/>
          </a:bodyPr>
          <a:lstStyle/>
          <a:p>
            <a:r>
              <a:rPr lang="fr-BE" sz="1400" dirty="0"/>
              <a:t>Éveil et moi, Sciences et techno 5</a:t>
            </a:r>
            <a:r>
              <a:rPr lang="fr-BE" sz="1400" baseline="30000" dirty="0"/>
              <a:t>ème</a:t>
            </a:r>
            <a:r>
              <a:rPr lang="fr-BE" sz="1400" dirty="0"/>
              <a:t> et 6</a:t>
            </a:r>
            <a:r>
              <a:rPr lang="fr-BE" sz="1400" baseline="30000" dirty="0"/>
              <a:t>ème</a:t>
            </a:r>
            <a:r>
              <a:rPr lang="fr-BE" sz="1400" dirty="0"/>
              <a:t>  </a:t>
            </a:r>
          </a:p>
          <a:p>
            <a:r>
              <a:rPr lang="fr-BE" sz="1400" dirty="0"/>
              <a:t>AVERBODE</a:t>
            </a:r>
            <a:endParaRPr lang="fr-FR" sz="1400" dirty="0"/>
          </a:p>
        </p:txBody>
      </p:sp>
    </p:spTree>
    <p:extLst>
      <p:ext uri="{BB962C8B-B14F-4D97-AF65-F5344CB8AC3E}">
        <p14:creationId xmlns:p14="http://schemas.microsoft.com/office/powerpoint/2010/main" val="14704415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301752"/>
            <a:ext cx="8077200" cy="1143000"/>
          </a:xfrm>
        </p:spPr>
        <p:txBody>
          <a:bodyPr>
            <a:normAutofit/>
          </a:bodyPr>
          <a:lstStyle/>
          <a:p>
            <a:r>
              <a:rPr lang="fr-BE" sz="2400" b="1" dirty="0">
                <a:solidFill>
                  <a:schemeClr val="accent6"/>
                </a:solidFill>
              </a:rPr>
              <a:t>Etape 3 : valider les résultats, les synthétiser, les structurer, les communiquer</a:t>
            </a:r>
            <a:endParaRPr lang="fr-FR" sz="2400" dirty="0"/>
          </a:p>
        </p:txBody>
      </p:sp>
      <p:sp>
        <p:nvSpPr>
          <p:cNvPr id="3" name="ZoneTexte 2"/>
          <p:cNvSpPr txBox="1"/>
          <p:nvPr/>
        </p:nvSpPr>
        <p:spPr>
          <a:xfrm>
            <a:off x="611560" y="1340768"/>
            <a:ext cx="7560840" cy="369332"/>
          </a:xfrm>
          <a:prstGeom prst="rect">
            <a:avLst/>
          </a:prstGeom>
          <a:noFill/>
        </p:spPr>
        <p:txBody>
          <a:bodyPr wrap="square" rtlCol="0">
            <a:spAutoFit/>
          </a:bodyPr>
          <a:lstStyle/>
          <a:p>
            <a:r>
              <a:rPr lang="fr-BE" b="1" cap="small" dirty="0"/>
              <a:t>Confrontation entre les hypothèses de départ et le tableau complété</a:t>
            </a:r>
          </a:p>
        </p:txBody>
      </p:sp>
      <p:sp>
        <p:nvSpPr>
          <p:cNvPr id="4" name="ZoneTexte 3"/>
          <p:cNvSpPr txBox="1"/>
          <p:nvPr/>
        </p:nvSpPr>
        <p:spPr>
          <a:xfrm>
            <a:off x="611560" y="1772816"/>
            <a:ext cx="8424936" cy="369332"/>
          </a:xfrm>
          <a:prstGeom prst="rect">
            <a:avLst/>
          </a:prstGeom>
          <a:noFill/>
        </p:spPr>
        <p:txBody>
          <a:bodyPr wrap="square" rtlCol="0">
            <a:spAutoFit/>
          </a:bodyPr>
          <a:lstStyle/>
          <a:p>
            <a:r>
              <a:rPr lang="fr-BE" b="1" cap="small" dirty="0"/>
              <a:t>Validation du tableau par des documents présentant l’ensemble de l’appareil digestif</a:t>
            </a:r>
          </a:p>
        </p:txBody>
      </p:sp>
      <p:grpSp>
        <p:nvGrpSpPr>
          <p:cNvPr id="10" name="Groupe 9"/>
          <p:cNvGrpSpPr/>
          <p:nvPr/>
        </p:nvGrpSpPr>
        <p:grpSpPr>
          <a:xfrm>
            <a:off x="-36512" y="2204864"/>
            <a:ext cx="4824536" cy="3650342"/>
            <a:chOff x="-36512" y="2204864"/>
            <a:chExt cx="4824536" cy="3650342"/>
          </a:xfrm>
        </p:grpSpPr>
        <p:pic>
          <p:nvPicPr>
            <p:cNvPr id="6" name="Image 5" descr="Nathan Bouche2.jpg"/>
            <p:cNvPicPr>
              <a:picLocks noChangeAspect="1"/>
            </p:cNvPicPr>
            <p:nvPr/>
          </p:nvPicPr>
          <p:blipFill>
            <a:blip r:embed="rId3" cstate="print"/>
            <a:srcRect t="42650" r="32228" b="33200"/>
            <a:stretch>
              <a:fillRect/>
            </a:stretch>
          </p:blipFill>
          <p:spPr>
            <a:xfrm>
              <a:off x="-36512" y="2204864"/>
              <a:ext cx="4824536" cy="2448272"/>
            </a:xfrm>
            <a:prstGeom prst="rect">
              <a:avLst/>
            </a:prstGeom>
          </p:spPr>
        </p:pic>
        <p:sp>
          <p:nvSpPr>
            <p:cNvPr id="7" name="ZoneTexte 6"/>
            <p:cNvSpPr txBox="1"/>
            <p:nvPr/>
          </p:nvSpPr>
          <p:spPr>
            <a:xfrm>
              <a:off x="0" y="5301208"/>
              <a:ext cx="4572000" cy="553998"/>
            </a:xfrm>
            <a:prstGeom prst="rect">
              <a:avLst/>
            </a:prstGeom>
            <a:noFill/>
          </p:spPr>
          <p:txBody>
            <a:bodyPr wrap="square" rtlCol="0">
              <a:spAutoFit/>
            </a:bodyPr>
            <a:lstStyle/>
            <a:p>
              <a:r>
                <a:rPr lang="fr-BE" dirty="0"/>
                <a:t>Le corps humain</a:t>
              </a:r>
              <a:r>
                <a:rPr lang="fr-BE" sz="1200" dirty="0"/>
                <a:t>, collection Les clés de la connaissance, Editions Nathan</a:t>
              </a:r>
              <a:endParaRPr lang="fr-FR" sz="1200" dirty="0"/>
            </a:p>
          </p:txBody>
        </p:sp>
      </p:grpSp>
      <p:grpSp>
        <p:nvGrpSpPr>
          <p:cNvPr id="12" name="Groupe 11"/>
          <p:cNvGrpSpPr/>
          <p:nvPr/>
        </p:nvGrpSpPr>
        <p:grpSpPr>
          <a:xfrm>
            <a:off x="5004048" y="2204864"/>
            <a:ext cx="4139952" cy="4226406"/>
            <a:chOff x="5004048" y="2204864"/>
            <a:chExt cx="4139952" cy="4226406"/>
          </a:xfrm>
        </p:grpSpPr>
        <p:grpSp>
          <p:nvGrpSpPr>
            <p:cNvPr id="11" name="Groupe 10"/>
            <p:cNvGrpSpPr/>
            <p:nvPr/>
          </p:nvGrpSpPr>
          <p:grpSpPr>
            <a:xfrm>
              <a:off x="5004048" y="2333690"/>
              <a:ext cx="4001323" cy="4097580"/>
              <a:chOff x="5035173" y="2333690"/>
              <a:chExt cx="4001323" cy="4097580"/>
            </a:xfrm>
          </p:grpSpPr>
          <p:pic>
            <p:nvPicPr>
              <p:cNvPr id="8" name="Image 7" descr="Sciences le soir 2.jpg"/>
              <p:cNvPicPr>
                <a:picLocks noChangeAspect="1"/>
              </p:cNvPicPr>
              <p:nvPr/>
            </p:nvPicPr>
            <p:blipFill>
              <a:blip r:embed="rId4" cstate="print"/>
              <a:srcRect t="3840" r="38742" b="55250"/>
              <a:stretch>
                <a:fillRect/>
              </a:stretch>
            </p:blipFill>
            <p:spPr>
              <a:xfrm>
                <a:off x="5035173" y="2333690"/>
                <a:ext cx="4001323" cy="3183542"/>
              </a:xfrm>
              <a:prstGeom prst="rect">
                <a:avLst/>
              </a:prstGeom>
            </p:spPr>
          </p:pic>
          <p:sp>
            <p:nvSpPr>
              <p:cNvPr id="9" name="ZoneTexte 8"/>
              <p:cNvSpPr txBox="1"/>
              <p:nvPr/>
            </p:nvSpPr>
            <p:spPr>
              <a:xfrm>
                <a:off x="5076056" y="5877272"/>
                <a:ext cx="3672408" cy="553998"/>
              </a:xfrm>
              <a:prstGeom prst="rect">
                <a:avLst/>
              </a:prstGeom>
              <a:noFill/>
            </p:spPr>
            <p:txBody>
              <a:bodyPr wrap="square" rtlCol="0">
                <a:spAutoFit/>
              </a:bodyPr>
              <a:lstStyle/>
              <a:p>
                <a:r>
                  <a:rPr lang="fr-BE" dirty="0"/>
                  <a:t>L’encyclopédie visuelle des sciences, </a:t>
                </a:r>
              </a:p>
              <a:p>
                <a:r>
                  <a:rPr lang="fr-BE" sz="1200" dirty="0"/>
                  <a:t>Editions Le SOIR</a:t>
                </a:r>
                <a:endParaRPr lang="fr-FR" sz="1200" dirty="0"/>
              </a:p>
            </p:txBody>
          </p:sp>
        </p:grpSp>
        <p:sp>
          <p:nvSpPr>
            <p:cNvPr id="5" name="Rectangle 4"/>
            <p:cNvSpPr/>
            <p:nvPr/>
          </p:nvSpPr>
          <p:spPr>
            <a:xfrm>
              <a:off x="8892480" y="2204864"/>
              <a:ext cx="251520" cy="12241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301752"/>
            <a:ext cx="3010672" cy="2119136"/>
          </a:xfrm>
        </p:spPr>
        <p:txBody>
          <a:bodyPr>
            <a:normAutofit/>
          </a:bodyPr>
          <a:lstStyle/>
          <a:p>
            <a:r>
              <a:rPr lang="fr-BE" sz="2400" b="1" dirty="0">
                <a:solidFill>
                  <a:schemeClr val="accent6"/>
                </a:solidFill>
              </a:rPr>
              <a:t>Etape 3 : valider les résultats, les synthétiser, les structurer, les communiquer</a:t>
            </a:r>
            <a:endParaRPr lang="fr-FR" sz="2400" dirty="0"/>
          </a:p>
        </p:txBody>
      </p:sp>
      <p:sp>
        <p:nvSpPr>
          <p:cNvPr id="7" name="ZoneTexte 6"/>
          <p:cNvSpPr txBox="1"/>
          <p:nvPr/>
        </p:nvSpPr>
        <p:spPr>
          <a:xfrm>
            <a:off x="1619672" y="2744678"/>
            <a:ext cx="2123728" cy="1107996"/>
          </a:xfrm>
          <a:prstGeom prst="rect">
            <a:avLst/>
          </a:prstGeom>
          <a:noFill/>
        </p:spPr>
        <p:txBody>
          <a:bodyPr wrap="square" rtlCol="0">
            <a:spAutoFit/>
          </a:bodyPr>
          <a:lstStyle/>
          <a:p>
            <a:r>
              <a:rPr lang="fr-BE" dirty="0"/>
              <a:t>Youpi </a:t>
            </a:r>
          </a:p>
          <a:p>
            <a:r>
              <a:rPr lang="fr-BE" sz="1200" dirty="0"/>
              <a:t>La grande histoire du petit coin</a:t>
            </a:r>
          </a:p>
          <a:p>
            <a:r>
              <a:rPr lang="fr-BE" sz="1200" dirty="0"/>
              <a:t>N°281</a:t>
            </a:r>
          </a:p>
          <a:p>
            <a:r>
              <a:rPr lang="fr-BE" sz="1200" dirty="0"/>
              <a:t>Février 2012</a:t>
            </a:r>
          </a:p>
          <a:p>
            <a:r>
              <a:rPr lang="fr-BE" sz="1200" dirty="0"/>
              <a:t>Editions Bayard</a:t>
            </a:r>
            <a:endParaRPr lang="fr-FR" sz="1200" dirty="0"/>
          </a:p>
        </p:txBody>
      </p:sp>
      <p:pic>
        <p:nvPicPr>
          <p:cNvPr id="10" name="Image 9" descr="appareil digestif youpi.jpg"/>
          <p:cNvPicPr>
            <a:picLocks noChangeAspect="1"/>
          </p:cNvPicPr>
          <p:nvPr/>
        </p:nvPicPr>
        <p:blipFill>
          <a:blip r:embed="rId3" cstate="print"/>
          <a:srcRect b="3801"/>
          <a:stretch>
            <a:fillRect/>
          </a:stretch>
        </p:blipFill>
        <p:spPr>
          <a:xfrm>
            <a:off x="4125128" y="0"/>
            <a:ext cx="4983376" cy="659735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301752"/>
            <a:ext cx="8077200" cy="1143000"/>
          </a:xfrm>
        </p:spPr>
        <p:txBody>
          <a:bodyPr>
            <a:normAutofit/>
          </a:bodyPr>
          <a:lstStyle/>
          <a:p>
            <a:r>
              <a:rPr lang="fr-BE" sz="2400" b="1" dirty="0">
                <a:solidFill>
                  <a:schemeClr val="accent6"/>
                </a:solidFill>
              </a:rPr>
              <a:t>Etape 3 : valider les résultats, les synthétiser, les structurer, les communiquer</a:t>
            </a:r>
            <a:endParaRPr lang="fr-FR" sz="2400" dirty="0"/>
          </a:p>
        </p:txBody>
      </p:sp>
      <p:sp>
        <p:nvSpPr>
          <p:cNvPr id="3" name="ZoneTexte 2"/>
          <p:cNvSpPr txBox="1"/>
          <p:nvPr/>
        </p:nvSpPr>
        <p:spPr>
          <a:xfrm>
            <a:off x="611560" y="1340768"/>
            <a:ext cx="7560840" cy="369332"/>
          </a:xfrm>
          <a:prstGeom prst="rect">
            <a:avLst/>
          </a:prstGeom>
          <a:noFill/>
        </p:spPr>
        <p:txBody>
          <a:bodyPr wrap="square" rtlCol="0">
            <a:spAutoFit/>
          </a:bodyPr>
          <a:lstStyle/>
          <a:p>
            <a:r>
              <a:rPr lang="fr-BE" b="1" cap="small" dirty="0"/>
              <a:t>Réalisation d’une feuille synthèse</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
        <p:nvSpPr>
          <p:cNvPr id="5" name="Espace réservé du contenu 2"/>
          <p:cNvSpPr txBox="1">
            <a:spLocks/>
          </p:cNvSpPr>
          <p:nvPr/>
        </p:nvSpPr>
        <p:spPr>
          <a:xfrm>
            <a:off x="1475656" y="468052"/>
            <a:ext cx="6789440" cy="1808820"/>
          </a:xfrm>
          <a:prstGeom prst="rect">
            <a:avLst/>
          </a:prstGeom>
        </p:spPr>
        <p:txBody>
          <a:bodyPr/>
          <a:lstStyle>
            <a:lvl1pPr marL="342900" indent="-342900" algn="l" defTabSz="914400" rtl="0" eaLnBrk="1" latinLnBrk="0" hangingPunct="1">
              <a:spcBef>
                <a:spcPct val="20000"/>
              </a:spcBef>
              <a:buFont typeface="Arial" pitchFamily="34" charset="0"/>
              <a:buChar char="•"/>
              <a:defRPr kumimoji="0" lang="fr-F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fr-F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9pPr>
          </a:lstStyle>
          <a:p>
            <a:pPr>
              <a:buFont typeface="Arial" pitchFamily="34" charset="0"/>
              <a:buNone/>
            </a:pPr>
            <a:r>
              <a:rPr lang="fr-BE" b="1" dirty="0">
                <a:solidFill>
                  <a:schemeClr val="accent6"/>
                </a:solidFill>
              </a:rPr>
              <a:t>Etape 1 : poser une énigme à résoudre, </a:t>
            </a:r>
          </a:p>
          <a:p>
            <a:pPr>
              <a:buFont typeface="Arial" pitchFamily="34" charset="0"/>
              <a:buNone/>
            </a:pPr>
            <a:r>
              <a:rPr lang="fr-BE" b="1" dirty="0">
                <a:solidFill>
                  <a:schemeClr val="accent6"/>
                </a:solidFill>
              </a:rPr>
              <a:t>		        dégager des pistes de recherche,</a:t>
            </a:r>
          </a:p>
          <a:p>
            <a:pPr>
              <a:buFont typeface="Arial" pitchFamily="34" charset="0"/>
              <a:buNone/>
            </a:pPr>
            <a:r>
              <a:rPr lang="fr-BE" b="1" dirty="0">
                <a:solidFill>
                  <a:schemeClr val="accent6"/>
                </a:solidFill>
              </a:rPr>
              <a:t>		        confronter les pistes perçues</a:t>
            </a:r>
            <a:endParaRPr lang="fr-BE" dirty="0"/>
          </a:p>
        </p:txBody>
      </p:sp>
      <p:sp>
        <p:nvSpPr>
          <p:cNvPr id="6" name="Espace réservé du contenu 2"/>
          <p:cNvSpPr txBox="1">
            <a:spLocks/>
          </p:cNvSpPr>
          <p:nvPr/>
        </p:nvSpPr>
        <p:spPr>
          <a:xfrm>
            <a:off x="2483768" y="2420888"/>
            <a:ext cx="5904656" cy="150354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fr-BE" sz="2400" dirty="0"/>
              <a:t>Face à une énigme, les élèves </a:t>
            </a:r>
          </a:p>
          <a:p>
            <a:pPr marL="1069975" indent="-449263"/>
            <a:r>
              <a:rPr lang="fr-BE" sz="2400" dirty="0"/>
              <a:t>émettent des hypothèses </a:t>
            </a:r>
          </a:p>
          <a:p>
            <a:pPr marL="1069975" indent="-449263"/>
            <a:r>
              <a:rPr lang="fr-BE" sz="2400" dirty="0"/>
              <a:t>débattent en duo, en groupes ou en classe</a:t>
            </a:r>
          </a:p>
        </p:txBody>
      </p:sp>
      <p:sp>
        <p:nvSpPr>
          <p:cNvPr id="8" name="Espace réservé du contenu 2"/>
          <p:cNvSpPr txBox="1">
            <a:spLocks/>
          </p:cNvSpPr>
          <p:nvPr/>
        </p:nvSpPr>
        <p:spPr>
          <a:xfrm>
            <a:off x="1979712" y="4509120"/>
            <a:ext cx="6717432" cy="4954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73150" indent="-711200">
              <a:buFont typeface="Arial" pitchFamily="34" charset="0"/>
              <a:buNone/>
              <a:defRPr/>
            </a:pPr>
            <a:r>
              <a:rPr lang="fr-BE" b="1" dirty="0">
                <a:solidFill>
                  <a:schemeClr val="accent6"/>
                </a:solidFill>
                <a:sym typeface="Wingdings" pitchFamily="2" charset="2"/>
              </a:rPr>
              <a:t> communication orale et écrite</a:t>
            </a:r>
            <a:endParaRPr lang="fr-BE" b="1" dirty="0">
              <a:solidFill>
                <a:schemeClr val="accent6"/>
              </a:solidFil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5" name="Espace réservé du contenu 2"/>
          <p:cNvSpPr txBox="1">
            <a:spLocks/>
          </p:cNvSpPr>
          <p:nvPr/>
        </p:nvSpPr>
        <p:spPr>
          <a:xfrm>
            <a:off x="1835696" y="404664"/>
            <a:ext cx="6491064" cy="108012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fr-F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fr-F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9pPr>
          </a:lstStyle>
          <a:p>
            <a:pPr>
              <a:buFont typeface="Arial" pitchFamily="34" charset="0"/>
              <a:buNone/>
            </a:pPr>
            <a:endParaRPr lang="fr-BE" sz="1800" dirty="0"/>
          </a:p>
          <a:p>
            <a:pPr>
              <a:buFont typeface="Arial" pitchFamily="34" charset="0"/>
              <a:buNone/>
            </a:pPr>
            <a:r>
              <a:rPr lang="fr-BE" dirty="0"/>
              <a:t>	</a:t>
            </a:r>
            <a:r>
              <a:rPr lang="fr-BE" b="1" dirty="0">
                <a:solidFill>
                  <a:schemeClr val="accent6"/>
                </a:solidFill>
              </a:rPr>
              <a:t> Etape 2 : récolter des informations par</a:t>
            </a:r>
            <a:endParaRPr lang="fr-BE" dirty="0">
              <a:solidFill>
                <a:schemeClr val="accent6">
                  <a:lumMod val="75000"/>
                </a:schemeClr>
              </a:solidFill>
            </a:endParaRPr>
          </a:p>
        </p:txBody>
      </p:sp>
      <p:sp>
        <p:nvSpPr>
          <p:cNvPr id="8" name="Espace réservé du contenu 2"/>
          <p:cNvSpPr txBox="1">
            <a:spLocks/>
          </p:cNvSpPr>
          <p:nvPr/>
        </p:nvSpPr>
        <p:spPr>
          <a:xfrm>
            <a:off x="1475656" y="1340768"/>
            <a:ext cx="4536504"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73150" lvl="1" indent="0">
              <a:buClr>
                <a:schemeClr val="accent6"/>
              </a:buClr>
              <a:buFont typeface="Arial" pitchFamily="34" charset="0"/>
              <a:buChar char="•"/>
              <a:defRPr/>
            </a:pPr>
            <a:r>
              <a:rPr lang="fr-BE" dirty="0">
                <a:solidFill>
                  <a:schemeClr val="accent6">
                    <a:lumMod val="75000"/>
                  </a:schemeClr>
                </a:solidFill>
              </a:rPr>
              <a:t> des manipulations</a:t>
            </a:r>
          </a:p>
        </p:txBody>
      </p:sp>
      <p:sp>
        <p:nvSpPr>
          <p:cNvPr id="9" name="Espace réservé du contenu 2"/>
          <p:cNvSpPr txBox="1">
            <a:spLocks/>
          </p:cNvSpPr>
          <p:nvPr/>
        </p:nvSpPr>
        <p:spPr>
          <a:xfrm>
            <a:off x="1475656" y="1844824"/>
            <a:ext cx="7509520" cy="374441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73150" lvl="1" indent="0">
              <a:buClr>
                <a:schemeClr val="accent6"/>
              </a:buClr>
              <a:buFont typeface="Arial" pitchFamily="34" charset="0"/>
              <a:buChar char="•"/>
              <a:defRPr/>
            </a:pPr>
            <a:r>
              <a:rPr lang="fr-BE" dirty="0">
                <a:solidFill>
                  <a:schemeClr val="accent6">
                    <a:lumMod val="75000"/>
                  </a:schemeClr>
                </a:solidFill>
              </a:rPr>
              <a:t> des expériences</a:t>
            </a:r>
          </a:p>
          <a:p>
            <a:pPr marL="1073150" lvl="1" indent="0">
              <a:buClr>
                <a:schemeClr val="accent6"/>
              </a:buClr>
              <a:buFont typeface="Arial" pitchFamily="34" charset="0"/>
              <a:buChar char="•"/>
              <a:defRPr/>
            </a:pPr>
            <a:r>
              <a:rPr lang="fr-BE" dirty="0">
                <a:solidFill>
                  <a:schemeClr val="accent6">
                    <a:lumMod val="75000"/>
                  </a:schemeClr>
                </a:solidFill>
              </a:rPr>
              <a:t> des observations</a:t>
            </a:r>
          </a:p>
          <a:p>
            <a:pPr marL="1073150" lvl="1" indent="0">
              <a:buClr>
                <a:schemeClr val="accent6"/>
              </a:buClr>
              <a:buFont typeface="Arial" pitchFamily="34" charset="0"/>
              <a:buChar char="•"/>
              <a:defRPr/>
            </a:pPr>
            <a:r>
              <a:rPr lang="fr-BE" dirty="0">
                <a:solidFill>
                  <a:schemeClr val="accent6">
                    <a:lumMod val="75000"/>
                  </a:schemeClr>
                </a:solidFill>
              </a:rPr>
              <a:t> la consultation de manuels, de revues,…</a:t>
            </a:r>
          </a:p>
          <a:p>
            <a:pPr marL="1073150" lvl="1" indent="0">
              <a:buClr>
                <a:schemeClr val="accent6"/>
              </a:buClr>
              <a:buFont typeface="Arial" pitchFamily="34" charset="0"/>
              <a:buChar char="•"/>
              <a:defRPr/>
            </a:pPr>
            <a:r>
              <a:rPr lang="fr-BE" dirty="0">
                <a:solidFill>
                  <a:schemeClr val="accent6">
                    <a:lumMod val="75000"/>
                  </a:schemeClr>
                </a:solidFill>
              </a:rPr>
              <a:t> la consultation du dictionnaire </a:t>
            </a:r>
          </a:p>
          <a:p>
            <a:pPr marL="1073150" lvl="1" indent="0">
              <a:buClr>
                <a:schemeClr val="accent6"/>
              </a:buClr>
              <a:buFont typeface="Arial" pitchFamily="34" charset="0"/>
              <a:buChar char="•"/>
              <a:defRPr/>
            </a:pPr>
            <a:r>
              <a:rPr lang="fr-BE" dirty="0">
                <a:solidFill>
                  <a:schemeClr val="accent6">
                    <a:lumMod val="75000"/>
                  </a:schemeClr>
                </a:solidFill>
              </a:rPr>
              <a:t> la consultation des documents de la </a:t>
            </a:r>
            <a:br>
              <a:rPr lang="fr-BE" dirty="0">
                <a:solidFill>
                  <a:schemeClr val="accent6">
                    <a:lumMod val="75000"/>
                  </a:schemeClr>
                </a:solidFill>
              </a:rPr>
            </a:br>
            <a:r>
              <a:rPr lang="fr-BE" dirty="0">
                <a:solidFill>
                  <a:schemeClr val="accent6">
                    <a:lumMod val="75000"/>
                  </a:schemeClr>
                </a:solidFill>
              </a:rPr>
              <a:t>  classe ou de la maison</a:t>
            </a:r>
          </a:p>
          <a:p>
            <a:pPr marL="1073150" lvl="1" indent="0">
              <a:buClr>
                <a:schemeClr val="accent6"/>
              </a:buClr>
              <a:buFont typeface="Arial" pitchFamily="34" charset="0"/>
              <a:buChar char="•"/>
              <a:defRPr/>
            </a:pPr>
            <a:r>
              <a:rPr lang="fr-BE" dirty="0">
                <a:solidFill>
                  <a:schemeClr val="accent6">
                    <a:lumMod val="75000"/>
                  </a:schemeClr>
                </a:solidFill>
              </a:rPr>
              <a:t> des visites ou des rencontres</a:t>
            </a:r>
          </a:p>
          <a:p>
            <a:pPr marL="1073150" lvl="1" indent="0">
              <a:buClr>
                <a:schemeClr val="accent6"/>
              </a:buClr>
              <a:buFont typeface="Arial" pitchFamily="34" charset="0"/>
              <a:buChar char="•"/>
              <a:defRPr/>
            </a:pPr>
            <a:r>
              <a:rPr lang="fr-BE" dirty="0">
                <a:solidFill>
                  <a:schemeClr val="accent6">
                    <a:lumMod val="75000"/>
                  </a:schemeClr>
                </a:solidFill>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9">
                                            <p:txEl>
                                              <p:pRg st="0" end="0"/>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9">
                                            <p:txEl>
                                              <p:pRg st="2" end="2"/>
                                            </p:txEl>
                                          </p:spTgt>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500"/>
                                  </p:stCondLst>
                                  <p:childTnLst>
                                    <p:set>
                                      <p:cBhvr>
                                        <p:cTn id="21" dur="1" fill="hold">
                                          <p:stCondLst>
                                            <p:cond delay="0"/>
                                          </p:stCondLst>
                                        </p:cTn>
                                        <p:tgtEl>
                                          <p:spTgt spid="9">
                                            <p:txEl>
                                              <p:pRg st="4" end="4"/>
                                            </p:txEl>
                                          </p:spTgt>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grpId="0" nodeType="afterEffect">
                                  <p:stCondLst>
                                    <p:cond delay="500"/>
                                  </p:stCondLst>
                                  <p:childTnLst>
                                    <p:set>
                                      <p:cBhvr>
                                        <p:cTn id="24" dur="1" fill="hold">
                                          <p:stCondLst>
                                            <p:cond delay="0"/>
                                          </p:stCondLst>
                                        </p:cTn>
                                        <p:tgtEl>
                                          <p:spTgt spid="9">
                                            <p:txEl>
                                              <p:pRg st="5" end="5"/>
                                            </p:txEl>
                                          </p:spTgt>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grpId="0" nodeType="afterEffect">
                                  <p:stCondLst>
                                    <p:cond delay="500"/>
                                  </p:stCondLst>
                                  <p:childTnLst>
                                    <p:set>
                                      <p:cBhvr>
                                        <p:cTn id="27"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5" advAuto="500"/>
      <p:bldP spid="9" grpId="0" build="p" bldLvl="5" advAuto="50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753331" flipH="1">
            <a:off x="108261" y="-3142205"/>
            <a:ext cx="2895600" cy="6861081"/>
          </a:xfrm>
          <a:prstGeom prst="rect">
            <a:avLst/>
          </a:prstGeom>
        </p:spPr>
      </p:pic>
      <p:sp>
        <p:nvSpPr>
          <p:cNvPr id="5" name="Espace réservé du contenu 2"/>
          <p:cNvSpPr txBox="1">
            <a:spLocks/>
          </p:cNvSpPr>
          <p:nvPr/>
        </p:nvSpPr>
        <p:spPr>
          <a:xfrm>
            <a:off x="1403648" y="728700"/>
            <a:ext cx="7488832" cy="162018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fr-F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fr-F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9pPr>
          </a:lstStyle>
          <a:p>
            <a:pPr>
              <a:buFont typeface="Arial" pitchFamily="34" charset="0"/>
              <a:buNone/>
            </a:pPr>
            <a:endParaRPr lang="fr-BE" sz="1800" dirty="0"/>
          </a:p>
          <a:p>
            <a:pPr>
              <a:buNone/>
            </a:pPr>
            <a:r>
              <a:rPr lang="fr-BE" dirty="0"/>
              <a:t>	</a:t>
            </a:r>
            <a:r>
              <a:rPr lang="fr-BE" b="1" dirty="0">
                <a:solidFill>
                  <a:srgbClr val="C00000"/>
                </a:solidFill>
              </a:rPr>
              <a:t> </a:t>
            </a:r>
            <a:r>
              <a:rPr lang="fr-BE" b="1" dirty="0">
                <a:solidFill>
                  <a:schemeClr val="accent6"/>
                </a:solidFill>
              </a:rPr>
              <a:t>Etape 3 : valider les résultats, les synthétiser, les structurer, les communiquer</a:t>
            </a:r>
            <a:endParaRPr lang="fr-BE" dirty="0"/>
          </a:p>
        </p:txBody>
      </p:sp>
      <p:sp>
        <p:nvSpPr>
          <p:cNvPr id="6" name="Espace réservé du contenu 2"/>
          <p:cNvSpPr txBox="1">
            <a:spLocks/>
          </p:cNvSpPr>
          <p:nvPr/>
        </p:nvSpPr>
        <p:spPr>
          <a:xfrm>
            <a:off x="1140768" y="3501008"/>
            <a:ext cx="8003232" cy="78370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1950" indent="0">
              <a:buClr>
                <a:schemeClr val="accent6"/>
              </a:buClr>
              <a:buFont typeface="Arial" pitchFamily="34" charset="0"/>
              <a:buNone/>
              <a:defRPr/>
            </a:pPr>
            <a:r>
              <a:rPr lang="fr-BE" sz="2400" dirty="0"/>
              <a:t>Les élèves confrontent les résultats des recherches avec les hypothèses émises au départ pour construire une synthèse.</a:t>
            </a:r>
          </a:p>
        </p:txBody>
      </p:sp>
      <p:sp>
        <p:nvSpPr>
          <p:cNvPr id="9" name="Espace réservé du contenu 2"/>
          <p:cNvSpPr txBox="1">
            <a:spLocks/>
          </p:cNvSpPr>
          <p:nvPr/>
        </p:nvSpPr>
        <p:spPr>
          <a:xfrm>
            <a:off x="1979712" y="4653136"/>
            <a:ext cx="6717432" cy="4954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73150" indent="-711200">
              <a:buFont typeface="Arial" pitchFamily="34" charset="0"/>
              <a:buNone/>
              <a:defRPr/>
            </a:pPr>
            <a:r>
              <a:rPr lang="fr-BE" b="1" dirty="0">
                <a:solidFill>
                  <a:schemeClr val="accent6"/>
                </a:solidFill>
                <a:sym typeface="Wingdings" pitchFamily="2" charset="2"/>
              </a:rPr>
              <a:t> communication orale et écrite</a:t>
            </a:r>
            <a:endParaRPr lang="fr-BE" b="1" dirty="0">
              <a:solidFill>
                <a:schemeClr val="accent6"/>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195248" cy="1584176"/>
          </a:xfrm>
        </p:spPr>
        <p:txBody>
          <a:bodyPr>
            <a:normAutofit/>
          </a:bodyPr>
          <a:lstStyle/>
          <a:p>
            <a:r>
              <a:rPr lang="fr-BE" sz="2400" b="1" dirty="0">
                <a:solidFill>
                  <a:schemeClr val="accent6"/>
                </a:solidFill>
              </a:rPr>
              <a:t>Etape 1 : poser une énigme à résoudre, dégager des pistes de recherche, confronter les pistes perçues</a:t>
            </a:r>
            <a:endParaRPr lang="fr-FR" sz="2400" dirty="0"/>
          </a:p>
        </p:txBody>
      </p:sp>
      <p:pic>
        <p:nvPicPr>
          <p:cNvPr id="11" name="Image 10" descr="figure corps humain.jpg"/>
          <p:cNvPicPr>
            <a:picLocks noChangeAspect="1"/>
          </p:cNvPicPr>
          <p:nvPr/>
        </p:nvPicPr>
        <p:blipFill>
          <a:blip r:embed="rId3" cstate="print"/>
          <a:stretch>
            <a:fillRect/>
          </a:stretch>
        </p:blipFill>
        <p:spPr>
          <a:xfrm>
            <a:off x="4788024" y="1268760"/>
            <a:ext cx="3750685" cy="5157192"/>
          </a:xfrm>
          <a:prstGeom prst="rect">
            <a:avLst/>
          </a:prstGeom>
        </p:spPr>
      </p:pic>
      <p:sp>
        <p:nvSpPr>
          <p:cNvPr id="6" name="ZoneTexte 5"/>
          <p:cNvSpPr txBox="1"/>
          <p:nvPr/>
        </p:nvSpPr>
        <p:spPr>
          <a:xfrm>
            <a:off x="755576" y="1628800"/>
            <a:ext cx="4176464" cy="369332"/>
          </a:xfrm>
          <a:prstGeom prst="rect">
            <a:avLst/>
          </a:prstGeom>
          <a:noFill/>
        </p:spPr>
        <p:txBody>
          <a:bodyPr wrap="square" rtlCol="0">
            <a:spAutoFit/>
          </a:bodyPr>
          <a:lstStyle/>
          <a:p>
            <a:r>
              <a:rPr lang="fr-FR" dirty="0"/>
              <a:t>Enigme : une question précise est posée.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899592" y="1628800"/>
            <a:ext cx="6768752" cy="369332"/>
          </a:xfrm>
          <a:prstGeom prst="rect">
            <a:avLst/>
          </a:prstGeom>
          <a:noFill/>
        </p:spPr>
        <p:txBody>
          <a:bodyPr wrap="square" rtlCol="0">
            <a:spAutoFit/>
          </a:bodyPr>
          <a:lstStyle/>
          <a:p>
            <a:r>
              <a:rPr lang="fr-FR" dirty="0"/>
              <a:t>Les élèves ont l’occasion</a:t>
            </a:r>
          </a:p>
        </p:txBody>
      </p:sp>
      <p:sp>
        <p:nvSpPr>
          <p:cNvPr id="5" name="Title 1"/>
          <p:cNvSpPr txBox="1">
            <a:spLocks/>
          </p:cNvSpPr>
          <p:nvPr/>
        </p:nvSpPr>
        <p:spPr>
          <a:xfrm>
            <a:off x="611560" y="0"/>
            <a:ext cx="8195248" cy="158417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BE" sz="2400" b="1" i="0" u="none" strike="noStrike" kern="1200" cap="none" spc="0" normalizeH="0" baseline="0" noProof="0">
                <a:ln>
                  <a:noFill/>
                </a:ln>
                <a:solidFill>
                  <a:schemeClr val="accent6"/>
                </a:solidFill>
                <a:effectLst/>
                <a:uLnTx/>
                <a:uFillTx/>
                <a:latin typeface="+mj-lt"/>
                <a:ea typeface="+mj-ea"/>
                <a:cs typeface="+mj-cs"/>
              </a:rPr>
              <a:t>Etape 1 : poser une énigme à résoudre, dégager des pistes de recherche, confronter les pistes perçues</a:t>
            </a:r>
            <a:endParaRPr kumimoji="0" lang="fr-F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ZoneTexte 5"/>
          <p:cNvSpPr txBox="1"/>
          <p:nvPr/>
        </p:nvSpPr>
        <p:spPr>
          <a:xfrm>
            <a:off x="1547664" y="2132856"/>
            <a:ext cx="4176464" cy="369332"/>
          </a:xfrm>
          <a:prstGeom prst="rect">
            <a:avLst/>
          </a:prstGeom>
          <a:noFill/>
        </p:spPr>
        <p:txBody>
          <a:bodyPr wrap="square" rtlCol="0">
            <a:spAutoFit/>
          </a:bodyPr>
          <a:lstStyle/>
          <a:p>
            <a:r>
              <a:rPr lang="fr-FR" dirty="0"/>
              <a:t>d’émettre des hypothèses;</a:t>
            </a:r>
          </a:p>
        </p:txBody>
      </p:sp>
      <p:sp>
        <p:nvSpPr>
          <p:cNvPr id="7" name="ZoneTexte 6"/>
          <p:cNvSpPr txBox="1"/>
          <p:nvPr/>
        </p:nvSpPr>
        <p:spPr>
          <a:xfrm>
            <a:off x="1547664" y="2555612"/>
            <a:ext cx="7416824" cy="369332"/>
          </a:xfrm>
          <a:prstGeom prst="rect">
            <a:avLst/>
          </a:prstGeom>
          <a:noFill/>
        </p:spPr>
        <p:txBody>
          <a:bodyPr wrap="square" rtlCol="0">
            <a:spAutoFit/>
          </a:bodyPr>
          <a:lstStyle/>
          <a:p>
            <a:r>
              <a:rPr lang="fr-FR" dirty="0"/>
              <a:t>de les communiquer par un dessin et une description sous forme de texte;</a:t>
            </a:r>
          </a:p>
        </p:txBody>
      </p:sp>
      <p:sp>
        <p:nvSpPr>
          <p:cNvPr id="8" name="ZoneTexte 7"/>
          <p:cNvSpPr txBox="1"/>
          <p:nvPr/>
        </p:nvSpPr>
        <p:spPr>
          <a:xfrm>
            <a:off x="1547664" y="2987660"/>
            <a:ext cx="6912768" cy="369332"/>
          </a:xfrm>
          <a:prstGeom prst="rect">
            <a:avLst/>
          </a:prstGeom>
          <a:noFill/>
        </p:spPr>
        <p:txBody>
          <a:bodyPr wrap="square" rtlCol="0">
            <a:spAutoFit/>
          </a:bodyPr>
          <a:lstStyle/>
          <a:p>
            <a:r>
              <a:rPr lang="fr-FR" dirty="0"/>
              <a:t>d’argumenter par un échange oral;</a:t>
            </a:r>
          </a:p>
        </p:txBody>
      </p:sp>
      <p:sp>
        <p:nvSpPr>
          <p:cNvPr id="9" name="ZoneTexte 8"/>
          <p:cNvSpPr txBox="1"/>
          <p:nvPr/>
        </p:nvSpPr>
        <p:spPr>
          <a:xfrm>
            <a:off x="1547664" y="3419708"/>
            <a:ext cx="6912768" cy="369332"/>
          </a:xfrm>
          <a:prstGeom prst="rect">
            <a:avLst/>
          </a:prstGeom>
          <a:noFill/>
        </p:spPr>
        <p:txBody>
          <a:bodyPr wrap="square" rtlCol="0">
            <a:spAutoFit/>
          </a:bodyPr>
          <a:lstStyle/>
          <a:p>
            <a:r>
              <a:rPr lang="fr-FR" dirty="0"/>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8077200" cy="752056"/>
          </a:xfrm>
        </p:spPr>
        <p:txBody>
          <a:bodyPr>
            <a:normAutofit fontScale="90000"/>
          </a:bodyPr>
          <a:lstStyle/>
          <a:p>
            <a:r>
              <a:rPr lang="fr-BE" sz="2400" b="1" dirty="0">
                <a:solidFill>
                  <a:schemeClr val="accent6"/>
                </a:solidFill>
              </a:rPr>
              <a:t>Etape 2 : récolter de l’information par </a:t>
            </a:r>
            <a:r>
              <a:rPr lang="fr-FR" sz="2400" b="1" dirty="0">
                <a:solidFill>
                  <a:schemeClr val="accent6"/>
                </a:solidFill>
              </a:rPr>
              <a:t>des manipulations et la consultation de documents</a:t>
            </a:r>
            <a:endParaRPr lang="fr-FR" sz="2400" dirty="0"/>
          </a:p>
        </p:txBody>
      </p:sp>
      <p:sp>
        <p:nvSpPr>
          <p:cNvPr id="9" name="ZoneTexte 8"/>
          <p:cNvSpPr txBox="1"/>
          <p:nvPr/>
        </p:nvSpPr>
        <p:spPr>
          <a:xfrm>
            <a:off x="899592" y="980728"/>
            <a:ext cx="6768752" cy="646331"/>
          </a:xfrm>
          <a:prstGeom prst="rect">
            <a:avLst/>
          </a:prstGeom>
          <a:noFill/>
        </p:spPr>
        <p:txBody>
          <a:bodyPr wrap="square" rtlCol="0">
            <a:spAutoFit/>
          </a:bodyPr>
          <a:lstStyle/>
          <a:p>
            <a:r>
              <a:rPr lang="fr-FR" dirty="0"/>
              <a:t>Objectif s: lister  les organes traversés par les aliments</a:t>
            </a:r>
          </a:p>
          <a:p>
            <a:r>
              <a:rPr lang="fr-FR" dirty="0"/>
              <a:t>                   décrire ces organes</a:t>
            </a:r>
          </a:p>
        </p:txBody>
      </p:sp>
      <p:sp>
        <p:nvSpPr>
          <p:cNvPr id="12" name="ZoneTexte 11"/>
          <p:cNvSpPr txBox="1"/>
          <p:nvPr/>
        </p:nvSpPr>
        <p:spPr>
          <a:xfrm>
            <a:off x="971600" y="1700808"/>
            <a:ext cx="6768752" cy="369332"/>
          </a:xfrm>
          <a:prstGeom prst="rect">
            <a:avLst/>
          </a:prstGeom>
          <a:noFill/>
        </p:spPr>
        <p:txBody>
          <a:bodyPr wrap="square" rtlCol="0">
            <a:spAutoFit/>
          </a:bodyPr>
          <a:lstStyle/>
          <a:p>
            <a:r>
              <a:rPr lang="fr-FR" dirty="0"/>
              <a:t>Les élèves collectent des informations en vue de compléter un tableau </a:t>
            </a:r>
          </a:p>
        </p:txBody>
      </p:sp>
      <p:graphicFrame>
        <p:nvGraphicFramePr>
          <p:cNvPr id="13" name="Tableau 12"/>
          <p:cNvGraphicFramePr>
            <a:graphicFrameLocks noGrp="1"/>
          </p:cNvGraphicFramePr>
          <p:nvPr/>
        </p:nvGraphicFramePr>
        <p:xfrm>
          <a:off x="899592" y="2564903"/>
          <a:ext cx="7488832" cy="2197931"/>
        </p:xfrm>
        <a:graphic>
          <a:graphicData uri="http://schemas.openxmlformats.org/drawingml/2006/table">
            <a:tbl>
              <a:tblPr firstRow="1" bandRow="1">
                <a:tableStyleId>{5940675A-B579-460E-94D1-54222C63F5DA}</a:tableStyleId>
              </a:tblPr>
              <a:tblGrid>
                <a:gridCol w="402767">
                  <a:extLst>
                    <a:ext uri="{9D8B030D-6E8A-4147-A177-3AD203B41FA5}">
                      <a16:colId xmlns:a16="http://schemas.microsoft.com/office/drawing/2014/main" val="20000"/>
                    </a:ext>
                  </a:extLst>
                </a:gridCol>
                <a:gridCol w="966642">
                  <a:extLst>
                    <a:ext uri="{9D8B030D-6E8A-4147-A177-3AD203B41FA5}">
                      <a16:colId xmlns:a16="http://schemas.microsoft.com/office/drawing/2014/main" val="20001"/>
                    </a:ext>
                  </a:extLst>
                </a:gridCol>
                <a:gridCol w="1691623">
                  <a:extLst>
                    <a:ext uri="{9D8B030D-6E8A-4147-A177-3AD203B41FA5}">
                      <a16:colId xmlns:a16="http://schemas.microsoft.com/office/drawing/2014/main" val="20002"/>
                    </a:ext>
                  </a:extLst>
                </a:gridCol>
                <a:gridCol w="966642">
                  <a:extLst>
                    <a:ext uri="{9D8B030D-6E8A-4147-A177-3AD203B41FA5}">
                      <a16:colId xmlns:a16="http://schemas.microsoft.com/office/drawing/2014/main" val="20003"/>
                    </a:ext>
                  </a:extLst>
                </a:gridCol>
                <a:gridCol w="2658265">
                  <a:extLst>
                    <a:ext uri="{9D8B030D-6E8A-4147-A177-3AD203B41FA5}">
                      <a16:colId xmlns:a16="http://schemas.microsoft.com/office/drawing/2014/main" val="20004"/>
                    </a:ext>
                  </a:extLst>
                </a:gridCol>
                <a:gridCol w="802893">
                  <a:extLst>
                    <a:ext uri="{9D8B030D-6E8A-4147-A177-3AD203B41FA5}">
                      <a16:colId xmlns:a16="http://schemas.microsoft.com/office/drawing/2014/main" val="20005"/>
                    </a:ext>
                  </a:extLst>
                </a:gridCol>
              </a:tblGrid>
              <a:tr h="369131">
                <a:tc>
                  <a:txBody>
                    <a:bodyPr/>
                    <a:lstStyle/>
                    <a:p>
                      <a:endParaRPr lang="fr-FR" dirty="0"/>
                    </a:p>
                  </a:txBody>
                  <a:tcPr/>
                </a:tc>
                <a:tc>
                  <a:txBody>
                    <a:bodyPr/>
                    <a:lstStyle/>
                    <a:p>
                      <a:r>
                        <a:rPr lang="fr-FR" dirty="0"/>
                        <a:t>Organe</a:t>
                      </a:r>
                    </a:p>
                  </a:txBody>
                  <a:tcPr/>
                </a:tc>
                <a:tc>
                  <a:txBody>
                    <a:bodyPr/>
                    <a:lstStyle/>
                    <a:p>
                      <a:r>
                        <a:rPr lang="fr-FR" dirty="0"/>
                        <a:t>Taille, volume</a:t>
                      </a:r>
                    </a:p>
                  </a:txBody>
                  <a:tcPr/>
                </a:tc>
                <a:tc>
                  <a:txBody>
                    <a:bodyPr/>
                    <a:lstStyle/>
                    <a:p>
                      <a:r>
                        <a:rPr lang="fr-FR" dirty="0"/>
                        <a:t>Durée </a:t>
                      </a:r>
                    </a:p>
                  </a:txBody>
                  <a:tcPr/>
                </a:tc>
                <a:tc>
                  <a:txBody>
                    <a:bodyPr/>
                    <a:lstStyle/>
                    <a:p>
                      <a:r>
                        <a:rPr lang="fr-FR" dirty="0"/>
                        <a:t>Actions digestives</a:t>
                      </a:r>
                    </a:p>
                  </a:txBody>
                  <a:tcPr/>
                </a:tc>
                <a:tc>
                  <a:txBody>
                    <a:bodyPr/>
                    <a:lstStyle/>
                    <a:p>
                      <a:endParaRPr lang="fr-FR" dirty="0"/>
                    </a:p>
                  </a:txBody>
                  <a:tcPr/>
                </a:tc>
                <a:extLst>
                  <a:ext uri="{0D108BD9-81ED-4DB2-BD59-A6C34878D82A}">
                    <a16:rowId xmlns:a16="http://schemas.microsoft.com/office/drawing/2014/main" val="10000"/>
                  </a:ext>
                </a:extLst>
              </a:tr>
              <a:tr h="346524">
                <a:tc>
                  <a:txBody>
                    <a:bodyPr/>
                    <a:lstStyle/>
                    <a:p>
                      <a:r>
                        <a:rPr lang="fr-FR" dirty="0"/>
                        <a:t>1.</a:t>
                      </a:r>
                    </a:p>
                  </a:txBody>
                  <a:tcPr/>
                </a:tc>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dirty="0"/>
                    </a:p>
                  </a:txBody>
                  <a:tcPr/>
                </a:tc>
                <a:tc>
                  <a:txBody>
                    <a:bodyPr/>
                    <a:lstStyle/>
                    <a:p>
                      <a:endParaRPr lang="fr-FR"/>
                    </a:p>
                  </a:txBody>
                  <a:tcPr/>
                </a:tc>
                <a:extLst>
                  <a:ext uri="{0D108BD9-81ED-4DB2-BD59-A6C34878D82A}">
                    <a16:rowId xmlns:a16="http://schemas.microsoft.com/office/drawing/2014/main" val="10001"/>
                  </a:ext>
                </a:extLst>
              </a:tr>
              <a:tr h="346524">
                <a:tc>
                  <a:txBody>
                    <a:bodyPr/>
                    <a:lstStyle/>
                    <a:p>
                      <a:r>
                        <a:rPr lang="fr-FR" dirty="0"/>
                        <a:t>2.</a:t>
                      </a: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0002"/>
                  </a:ext>
                </a:extLst>
              </a:tr>
              <a:tr h="346524">
                <a:tc>
                  <a:txBody>
                    <a:bodyPr/>
                    <a:lstStyle/>
                    <a:p>
                      <a:r>
                        <a:rPr lang="fr-FR" dirty="0"/>
                        <a:t>3.</a:t>
                      </a: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0003"/>
                  </a:ext>
                </a:extLst>
              </a:tr>
              <a:tr h="346524">
                <a:tc>
                  <a:txBody>
                    <a:bodyPr/>
                    <a:lstStyle/>
                    <a:p>
                      <a:r>
                        <a:rPr lang="fr-FR" dirty="0"/>
                        <a:t>4.</a:t>
                      </a: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0004"/>
                  </a:ext>
                </a:extLst>
              </a:tr>
              <a:tr h="346524">
                <a:tc>
                  <a:txBody>
                    <a:bodyPr/>
                    <a:lstStyle/>
                    <a:p>
                      <a:r>
                        <a:rPr lang="fr-FR" dirty="0"/>
                        <a:t>5.</a:t>
                      </a: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val="10005"/>
                  </a:ext>
                </a:extLst>
              </a:tr>
            </a:tbl>
          </a:graphicData>
        </a:graphic>
      </p:graphicFrame>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188640"/>
            <a:ext cx="8077200" cy="1143000"/>
          </a:xfrm>
        </p:spPr>
        <p:txBody>
          <a:bodyPr>
            <a:normAutofit/>
          </a:bodyPr>
          <a:lstStyle/>
          <a:p>
            <a:r>
              <a:rPr lang="fr-BE" sz="2400" b="1" dirty="0">
                <a:solidFill>
                  <a:schemeClr val="accent6"/>
                </a:solidFill>
              </a:rPr>
              <a:t>Etape 2 : récolter de l’information par </a:t>
            </a:r>
            <a:r>
              <a:rPr lang="fr-FR" sz="2400" b="1" dirty="0">
                <a:solidFill>
                  <a:schemeClr val="accent6"/>
                </a:solidFill>
              </a:rPr>
              <a:t>des manipulations et la consultation de documents</a:t>
            </a:r>
            <a:endParaRPr lang="fr-FR" sz="2400" dirty="0"/>
          </a:p>
        </p:txBody>
      </p:sp>
      <p:sp>
        <p:nvSpPr>
          <p:cNvPr id="9" name="ZoneTexte 8"/>
          <p:cNvSpPr txBox="1"/>
          <p:nvPr/>
        </p:nvSpPr>
        <p:spPr>
          <a:xfrm>
            <a:off x="755576" y="1412776"/>
            <a:ext cx="7272808" cy="369332"/>
          </a:xfrm>
          <a:prstGeom prst="rect">
            <a:avLst/>
          </a:prstGeom>
          <a:noFill/>
        </p:spPr>
        <p:txBody>
          <a:bodyPr wrap="square" rtlCol="0">
            <a:spAutoFit/>
          </a:bodyPr>
          <a:lstStyle/>
          <a:p>
            <a:r>
              <a:rPr lang="fr-BE" b="1" cap="small" dirty="0"/>
              <a:t>Manipulation 1 : biscuits et eau tiède</a:t>
            </a:r>
            <a:endParaRPr lang="fr-FR" dirty="0"/>
          </a:p>
        </p:txBody>
      </p:sp>
      <p:sp>
        <p:nvSpPr>
          <p:cNvPr id="14" name="ZoneTexte 13"/>
          <p:cNvSpPr txBox="1"/>
          <p:nvPr/>
        </p:nvSpPr>
        <p:spPr>
          <a:xfrm>
            <a:off x="755576" y="1844824"/>
            <a:ext cx="5400600" cy="369332"/>
          </a:xfrm>
          <a:prstGeom prst="rect">
            <a:avLst/>
          </a:prstGeom>
          <a:noFill/>
        </p:spPr>
        <p:txBody>
          <a:bodyPr wrap="square" rtlCol="0">
            <a:spAutoFit/>
          </a:bodyPr>
          <a:lstStyle/>
          <a:p>
            <a:r>
              <a:rPr lang="fr-BE" b="1" cap="small" dirty="0"/>
              <a:t>Documents 1 : </a:t>
            </a:r>
            <a:endParaRPr lang="fr-FR" dirty="0"/>
          </a:p>
        </p:txBody>
      </p:sp>
      <p:sp>
        <p:nvSpPr>
          <p:cNvPr id="7" name="ZoneTexte 6"/>
          <p:cNvSpPr txBox="1"/>
          <p:nvPr/>
        </p:nvSpPr>
        <p:spPr>
          <a:xfrm>
            <a:off x="755576" y="2204864"/>
            <a:ext cx="8244408" cy="1354217"/>
          </a:xfrm>
          <a:prstGeom prst="rect">
            <a:avLst/>
          </a:prstGeom>
          <a:noFill/>
        </p:spPr>
        <p:txBody>
          <a:bodyPr wrap="square" rtlCol="0">
            <a:spAutoFit/>
          </a:bodyPr>
          <a:lstStyle/>
          <a:p>
            <a:r>
              <a:rPr lang="fr-BE" dirty="0"/>
              <a:t>Document audiovisuel : Il était une fois la vie, LA BOUCHE </a:t>
            </a:r>
          </a:p>
          <a:p>
            <a:r>
              <a:rPr lang="fr-BE" dirty="0"/>
              <a:t>			</a:t>
            </a:r>
            <a:r>
              <a:rPr lang="fr-BE" sz="1600" dirty="0">
                <a:hlinkClick r:id="rId3"/>
              </a:rPr>
              <a:t>https://youtu.be/UykKvE-c2WI</a:t>
            </a:r>
            <a:r>
              <a:rPr lang="fr-BE" sz="1600" dirty="0"/>
              <a:t> </a:t>
            </a:r>
            <a:r>
              <a:rPr lang="fr-BE" dirty="0"/>
              <a:t> (</a:t>
            </a:r>
            <a:r>
              <a:rPr lang="fr-BE" sz="1400" dirty="0"/>
              <a:t>3 min19 à 3 min 50)</a:t>
            </a:r>
          </a:p>
          <a:p>
            <a:r>
              <a:rPr lang="fr-BE" sz="1400" dirty="0"/>
              <a:t>         </a:t>
            </a:r>
          </a:p>
          <a:p>
            <a:r>
              <a:rPr lang="fr-BE" dirty="0"/>
              <a:t>                                           Il était une fois la vie, LA DIGESTION </a:t>
            </a:r>
          </a:p>
          <a:p>
            <a:r>
              <a:rPr lang="fr-BE" sz="1400" dirty="0"/>
              <a:t>			</a:t>
            </a:r>
            <a:r>
              <a:rPr lang="fr-BE" sz="1400" dirty="0">
                <a:hlinkClick r:id="rId4"/>
              </a:rPr>
              <a:t>https://youtu.be/aNslxtDeTUY</a:t>
            </a:r>
            <a:r>
              <a:rPr lang="fr-BE" sz="1400" dirty="0"/>
              <a:t>   (1 min 50 à 2 min31)</a:t>
            </a:r>
            <a:endParaRPr lang="fr-FR" sz="1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AAE7D94-4B35-4504-8B3F-953B20D97E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Training</Template>
  <TotalTime>0</TotalTime>
  <Words>2050</Words>
  <Application>Microsoft Office PowerPoint</Application>
  <PresentationFormat>Affichage à l'écran (4:3)</PresentationFormat>
  <Paragraphs>203</Paragraphs>
  <Slides>26</Slides>
  <Notes>26</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26</vt:i4>
      </vt:variant>
    </vt:vector>
  </HeadingPairs>
  <TitlesOfParts>
    <vt:vector size="30" baseType="lpstr">
      <vt:lpstr>Arial</vt:lpstr>
      <vt:lpstr>Calibri</vt:lpstr>
      <vt:lpstr>Georgia</vt:lpstr>
      <vt:lpstr>Training</vt:lpstr>
      <vt:lpstr>Entraîner des savoir faire en éveil scientifique : découvrir l’appareil digestif</vt:lpstr>
      <vt:lpstr>Présentation PowerPoint</vt:lpstr>
      <vt:lpstr>Présentation PowerPoint</vt:lpstr>
      <vt:lpstr>Présentation PowerPoint</vt:lpstr>
      <vt:lpstr>Présentation PowerPoint</vt:lpstr>
      <vt:lpstr>Etape 1 : poser une énigme à résoudre, dégager des pistes de recherche, confronter les pistes perçues</vt:lpstr>
      <vt:lpstr>Présentation PowerPoint</vt:lpstr>
      <vt:lpstr>Etape 2 : récolter de l’information par des manipulations et la consultation de documents</vt:lpstr>
      <vt:lpstr>Etape 2 : récolter de l’information par des manipulations et la consultation de documents</vt:lpstr>
      <vt:lpstr>Etape 2 : récolter de l’information par des manipulations et la consultation de documents</vt:lpstr>
      <vt:lpstr>Etape 2 : récolter de l’information par des manipulations et la consultation de documents</vt:lpstr>
      <vt:lpstr>Etape 2 : récolter de l’information par des manipulations et la consultation de documents</vt:lpstr>
      <vt:lpstr>Etape 2 : récolter de l’information par des manipulations et la consultation de documents</vt:lpstr>
      <vt:lpstr>Etape 2 : récolter de l’information par des manipulations et la consultation de documents</vt:lpstr>
      <vt:lpstr>Etape 2 : récolter de l’information par des manipulations et la consultation de documents</vt:lpstr>
      <vt:lpstr>Etape 2 : récolter de l’information par des manipulations et la consultation de documents</vt:lpstr>
      <vt:lpstr>Etape 2 : récolter de l’information par des manipulations et la consultation de documents</vt:lpstr>
      <vt:lpstr>Etape 2 : récolter de l’information par des manipulations et la consultation de documents</vt:lpstr>
      <vt:lpstr>Etape 2 : récolter de l’information par des manipulations et la consultation de documents</vt:lpstr>
      <vt:lpstr>Etape 2 : récolter de l’information par des manipulations et la consultation de documents</vt:lpstr>
      <vt:lpstr>Etape 2 : récolter de l’information par des manipulations et la consultation de documents</vt:lpstr>
      <vt:lpstr>Etape 2 : récolter de l’information par des manipulations et la consultation de documents</vt:lpstr>
      <vt:lpstr>Etape 2 : récolter de l’information par des manipulations et la consultation de documents</vt:lpstr>
      <vt:lpstr>Etape 3 : valider les résultats, les synthétiser, les structurer, les communiquer</vt:lpstr>
      <vt:lpstr>Etape 3 : valider les résultats, les synthétiser, les structurer, les communiquer</vt:lpstr>
      <vt:lpstr>Etape 3 : valider les résultats, les synthétiser, les structurer, les communiquer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2013-11-07T07:47:44Z</dcterms:created>
  <dcterms:modified xsi:type="dcterms:W3CDTF">2022-09-23T06:43:56Z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TC016745579991</vt:lpwstr>
  </property>
</Properties>
</file>