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12801600" cy="9601200" type="A3"/>
  <p:notesSz cx="6805613" cy="9944100"/>
  <p:defaultTextStyle>
    <a:defPPr>
      <a:defRPr lang="en-US"/>
    </a:defPPr>
    <a:lvl1pPr marL="0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7576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5155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2733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50310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7887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25463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63042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00619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u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98DC"/>
    <a:srgbClr val="A1F5ED"/>
    <a:srgbClr val="F8807F"/>
    <a:srgbClr val="BDEA75"/>
    <a:srgbClr val="7AAEEA"/>
    <a:srgbClr val="BFAAFC"/>
    <a:srgbClr val="E2F0D9"/>
    <a:srgbClr val="DED3FD"/>
    <a:srgbClr val="F8D8D8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91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2" y="67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55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9D493A4-3FDE-4DB3-8D4E-6231DF3D3DAA}" type="datetime7">
              <a:rPr lang="en-GB" smtClean="0"/>
              <a:t>May-21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9" y="4786314"/>
            <a:ext cx="5443537" cy="391477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626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1" y="9445626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AA3A4F2-8174-4E30-845C-3D5251375C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400"/>
            </a:lvl1pPr>
            <a:lvl2pPr marL="640003" indent="0" algn="ctr">
              <a:buNone/>
              <a:defRPr sz="2800"/>
            </a:lvl2pPr>
            <a:lvl3pPr marL="1280006" indent="0" algn="ctr">
              <a:buNone/>
              <a:defRPr sz="2500"/>
            </a:lvl3pPr>
            <a:lvl4pPr marL="1920009" indent="0" algn="ctr">
              <a:buNone/>
              <a:defRPr sz="2200"/>
            </a:lvl4pPr>
            <a:lvl5pPr marL="2560013" indent="0" algn="ctr">
              <a:buNone/>
              <a:defRPr sz="2200"/>
            </a:lvl5pPr>
            <a:lvl6pPr marL="3200016" indent="0" algn="ctr">
              <a:buNone/>
              <a:defRPr sz="2200"/>
            </a:lvl6pPr>
            <a:lvl7pPr marL="3840019" indent="0" algn="ctr">
              <a:buNone/>
              <a:defRPr sz="2200"/>
            </a:lvl7pPr>
            <a:lvl8pPr marL="4480022" indent="0" algn="ctr">
              <a:buNone/>
              <a:defRPr sz="2200"/>
            </a:lvl8pPr>
            <a:lvl9pPr marL="5120025" indent="0" algn="ctr">
              <a:buNone/>
              <a:defRPr sz="2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D5FE-8356-43A7-BC78-D04F51E533A0}" type="datetime7">
              <a:rPr lang="en-GB" smtClean="0"/>
              <a:t>May-21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AC48-3D61-4A27-A98E-31E0F96E9529}" type="datetime7">
              <a:rPr lang="en-GB" smtClean="0"/>
              <a:t>May-21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0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75A8-82EB-4F78-B93C-4FB1EE185BD1}" type="datetime7">
              <a:rPr lang="en-GB" smtClean="0"/>
              <a:t>May-21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9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05D-EFA9-493D-AB70-E2CBEB4BBAFB}" type="datetime7">
              <a:rPr lang="en-GB" smtClean="0"/>
              <a:t>May-21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2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400">
                <a:solidFill>
                  <a:schemeClr val="tx1"/>
                </a:solidFill>
              </a:defRPr>
            </a:lvl1pPr>
            <a:lvl2pPr marL="6400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64FA-A71E-4B6E-B143-E98FDC2A2E9F}" type="datetime7">
              <a:rPr lang="en-GB" smtClean="0"/>
              <a:t>May-21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8F95-6370-457A-A538-56DD90CD66F4}" type="datetime7">
              <a:rPr lang="en-GB" smtClean="0"/>
              <a:t>May-21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0D79-90ED-46A9-A4E5-7407014A4B11}" type="datetime7">
              <a:rPr lang="en-GB" smtClean="0"/>
              <a:t>May-21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6FF9-4DBB-4444-90D6-F8C13AFD3E02}" type="datetime7">
              <a:rPr lang="en-GB" smtClean="0"/>
              <a:t>May-21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4947-7D14-4C7A-91B1-BE7EF24EC46B}" type="datetime7">
              <a:rPr lang="en-GB" smtClean="0"/>
              <a:t>May-21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7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00"/>
            </a:lvl1pPr>
            <a:lvl2pPr marL="640003" indent="0">
              <a:buNone/>
              <a:defRPr sz="2000"/>
            </a:lvl2pPr>
            <a:lvl3pPr marL="1280006" indent="0">
              <a:buNone/>
              <a:defRPr sz="1700"/>
            </a:lvl3pPr>
            <a:lvl4pPr marL="1920009" indent="0">
              <a:buNone/>
              <a:defRPr sz="1400"/>
            </a:lvl4pPr>
            <a:lvl5pPr marL="2560013" indent="0">
              <a:buNone/>
              <a:defRPr sz="1400"/>
            </a:lvl5pPr>
            <a:lvl6pPr marL="3200016" indent="0">
              <a:buNone/>
              <a:defRPr sz="1400"/>
            </a:lvl6pPr>
            <a:lvl7pPr marL="3840019" indent="0">
              <a:buNone/>
              <a:defRPr sz="1400"/>
            </a:lvl7pPr>
            <a:lvl8pPr marL="4480022" indent="0">
              <a:buNone/>
              <a:defRPr sz="1400"/>
            </a:lvl8pPr>
            <a:lvl9pPr marL="512002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F22B-3485-4AF1-8FCA-0E9C24AA54C2}" type="datetime7">
              <a:rPr lang="en-GB" smtClean="0"/>
              <a:t>May-21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9"/>
            <a:ext cx="6480810" cy="6823075"/>
          </a:xfrm>
        </p:spPr>
        <p:txBody>
          <a:bodyPr anchor="t"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00"/>
            </a:lvl1pPr>
            <a:lvl2pPr marL="640003" indent="0">
              <a:buNone/>
              <a:defRPr sz="2000"/>
            </a:lvl2pPr>
            <a:lvl3pPr marL="1280006" indent="0">
              <a:buNone/>
              <a:defRPr sz="1700"/>
            </a:lvl3pPr>
            <a:lvl4pPr marL="1920009" indent="0">
              <a:buNone/>
              <a:defRPr sz="1400"/>
            </a:lvl4pPr>
            <a:lvl5pPr marL="2560013" indent="0">
              <a:buNone/>
              <a:defRPr sz="1400"/>
            </a:lvl5pPr>
            <a:lvl6pPr marL="3200016" indent="0">
              <a:buNone/>
              <a:defRPr sz="1400"/>
            </a:lvl6pPr>
            <a:lvl7pPr marL="3840019" indent="0">
              <a:buNone/>
              <a:defRPr sz="1400"/>
            </a:lvl7pPr>
            <a:lvl8pPr marL="4480022" indent="0">
              <a:buNone/>
              <a:defRPr sz="1400"/>
            </a:lvl8pPr>
            <a:lvl9pPr marL="512002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8EA6-082B-440D-8C97-C1945CC7F5C7}" type="datetime7">
              <a:rPr lang="en-GB" smtClean="0"/>
              <a:t>May-21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4"/>
            <a:ext cx="288036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63D-2319-4114-83DF-C8AC13622500}" type="datetime7">
              <a:rPr lang="en-GB" smtClean="0"/>
              <a:t>May-21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4"/>
            <a:ext cx="432054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4"/>
            <a:ext cx="288036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2FF6-C3CA-4071-A46A-383B9E73E6E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80006" rtl="0" eaLnBrk="1" latinLnBrk="0" hangingPunct="1">
        <a:lnSpc>
          <a:spcPct val="900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02" indent="-320002" algn="l" defTabSz="1280006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60005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77086" y="689028"/>
            <a:ext cx="3959999" cy="3263957"/>
          </a:xfrm>
          <a:prstGeom prst="rect">
            <a:avLst/>
          </a:prstGeom>
          <a:solidFill>
            <a:srgbClr val="F8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342913" y="130320"/>
            <a:ext cx="12051332" cy="461665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types activities , V- Visible learning A - can be assessed (F or S)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3882" y="663756"/>
            <a:ext cx="2064163" cy="523208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24488" y="689030"/>
            <a:ext cx="3959999" cy="2683356"/>
          </a:xfrm>
          <a:prstGeom prst="rect">
            <a:avLst/>
          </a:prstGeom>
          <a:solidFill>
            <a:srgbClr val="BB9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37" name="Rectangle 36"/>
          <p:cNvSpPr/>
          <p:nvPr/>
        </p:nvSpPr>
        <p:spPr>
          <a:xfrm>
            <a:off x="8657636" y="689029"/>
            <a:ext cx="3959999" cy="8592445"/>
          </a:xfrm>
          <a:prstGeom prst="rect">
            <a:avLst/>
          </a:prstGeom>
          <a:solidFill>
            <a:srgbClr val="BDE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8671890" y="1258660"/>
            <a:ext cx="3971645" cy="7417416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r>
              <a:rPr lang="en-GB" sz="1400" b="1" dirty="0"/>
              <a:t>Interview an expert (video/forum/chat) V</a:t>
            </a:r>
          </a:p>
          <a:p>
            <a:r>
              <a:rPr lang="en-GB" sz="1400" b="1" dirty="0"/>
              <a:t>Literature reviews and critiques (forum/blog/wiki/RSS) V/A</a:t>
            </a:r>
          </a:p>
          <a:p>
            <a:r>
              <a:rPr lang="en-GB" sz="1400" b="1" dirty="0"/>
              <a:t>MCQs - formative with automatic feedback V/A</a:t>
            </a:r>
          </a:p>
          <a:p>
            <a:r>
              <a:rPr lang="en-GB" sz="1400" b="1" dirty="0"/>
              <a:t>Develop a shared resource library (database/glossary/wiki) V/A</a:t>
            </a:r>
          </a:p>
          <a:p>
            <a:r>
              <a:rPr lang="en-GB" sz="1400" b="1" dirty="0"/>
              <a:t>Shows/demonstrates learning (displays, posters, presentations) V/A</a:t>
            </a:r>
          </a:p>
          <a:p>
            <a:r>
              <a:rPr lang="en-GB" sz="1400" b="1" dirty="0"/>
              <a:t>Portfolios (MyPortfolio) V/A</a:t>
            </a:r>
          </a:p>
          <a:p>
            <a:r>
              <a:rPr lang="en-GB" sz="1400" b="1" dirty="0"/>
              <a:t>Case studies (forum, lesson) V/A</a:t>
            </a:r>
          </a:p>
          <a:p>
            <a:r>
              <a:rPr lang="en-GB" sz="1400" b="1" dirty="0"/>
              <a:t>Summarisation tasks (upload texts – individual or group) V/A</a:t>
            </a:r>
          </a:p>
          <a:p>
            <a:r>
              <a:rPr lang="en-GB" sz="1400" b="1" dirty="0"/>
              <a:t>Rapid-fire exam questions (forum) V/A</a:t>
            </a:r>
          </a:p>
          <a:p>
            <a:r>
              <a:rPr lang="en-GB" sz="1400" b="1" dirty="0"/>
              <a:t>Concept mapping (external) V</a:t>
            </a:r>
          </a:p>
          <a:p>
            <a:r>
              <a:rPr lang="en-GB" sz="1400" b="1" dirty="0"/>
              <a:t>Create video of performance (media) V/A</a:t>
            </a:r>
          </a:p>
          <a:p>
            <a:r>
              <a:rPr lang="en-GB" sz="1400" b="1" dirty="0"/>
              <a:t>Audio commentary of performance (media) V/A</a:t>
            </a:r>
          </a:p>
          <a:p>
            <a:r>
              <a:rPr lang="en-GB" sz="1400" b="1" dirty="0"/>
              <a:t>Skype or virtual classroom 'viva' V/A</a:t>
            </a:r>
          </a:p>
          <a:p>
            <a:r>
              <a:rPr lang="en-GB" sz="1400" b="1" dirty="0"/>
              <a:t>Make and give a presentation (external) V/A</a:t>
            </a:r>
          </a:p>
          <a:p>
            <a:r>
              <a:rPr lang="en-GB" sz="1400" b="1" dirty="0"/>
              <a:t>Video blog (external) V/A</a:t>
            </a:r>
          </a:p>
          <a:p>
            <a:r>
              <a:rPr lang="en-GB" sz="1400" b="1" dirty="0"/>
              <a:t>Write a report (external) V/A</a:t>
            </a:r>
          </a:p>
          <a:p>
            <a:r>
              <a:rPr lang="en-GB" sz="1400" b="1" dirty="0"/>
              <a:t>Make an analysis (external) V/A</a:t>
            </a:r>
          </a:p>
          <a:p>
            <a:r>
              <a:rPr lang="en-GB" sz="1400" b="1" dirty="0"/>
              <a:t>Case studies V/A</a:t>
            </a:r>
          </a:p>
          <a:p>
            <a:r>
              <a:rPr lang="en-GB" sz="1400" b="1" dirty="0"/>
              <a:t>Advanced role play – you are the consultant etc. V</a:t>
            </a:r>
          </a:p>
          <a:p>
            <a:r>
              <a:rPr lang="en-GB" sz="1400" b="1" dirty="0"/>
              <a:t>Action plan for workplace V/A</a:t>
            </a:r>
          </a:p>
          <a:p>
            <a:r>
              <a:rPr lang="en-GB" sz="1400" b="1" dirty="0"/>
              <a:t>Action plan for further study V/A</a:t>
            </a:r>
          </a:p>
          <a:p>
            <a:r>
              <a:rPr lang="en-GB" sz="1400" b="1" dirty="0"/>
              <a:t>Authentic research / data analysis – write a paper V/A</a:t>
            </a:r>
          </a:p>
          <a:p>
            <a:r>
              <a:rPr lang="en-GB" sz="1400" b="1" dirty="0"/>
              <a:t>Prepare professional briefing V/A</a:t>
            </a:r>
          </a:p>
          <a:p>
            <a:r>
              <a:rPr lang="en-GB" sz="1400" b="1" dirty="0"/>
              <a:t>Create, make a case (study) V/A</a:t>
            </a:r>
          </a:p>
          <a:p>
            <a:r>
              <a:rPr lang="en-GB" sz="1400" b="1" dirty="0"/>
              <a:t>Create podcast (media) V/A </a:t>
            </a:r>
          </a:p>
          <a:p>
            <a:r>
              <a:rPr lang="en-GB" sz="1400" b="1" dirty="0"/>
              <a:t>Work assignment (blog/report) V/A</a:t>
            </a:r>
          </a:p>
          <a:p>
            <a:r>
              <a:rPr lang="en-GB" sz="1400" b="1" dirty="0"/>
              <a:t>Interview professional colleagues V/A</a:t>
            </a:r>
          </a:p>
          <a:p>
            <a:r>
              <a:rPr lang="en-GB" sz="1400" b="1" dirty="0"/>
              <a:t>Lead a group project V/A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88636" y="677968"/>
            <a:ext cx="1344279" cy="523221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695860" y="692180"/>
            <a:ext cx="1789914" cy="523221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086" y="1272998"/>
            <a:ext cx="3959999" cy="235712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400" b="1" dirty="0"/>
              <a:t>Web search (forum, wiki) V</a:t>
            </a:r>
          </a:p>
          <a:p>
            <a:r>
              <a:rPr lang="en-GB" sz="1400" b="1" dirty="0"/>
              <a:t>OER resources (external)</a:t>
            </a:r>
          </a:p>
          <a:p>
            <a:r>
              <a:rPr lang="en-GB" sz="1400" b="1" dirty="0"/>
              <a:t>Literature reviews and critiques (forum/blog/wiki/RSS) V</a:t>
            </a:r>
          </a:p>
          <a:p>
            <a:r>
              <a:rPr lang="en-GB" sz="1400" b="1" dirty="0"/>
              <a:t>Field/lab observations (media/blog/wiki) V</a:t>
            </a:r>
          </a:p>
          <a:p>
            <a:r>
              <a:rPr lang="en-GB" sz="1400" b="1" dirty="0"/>
              <a:t>Action research V</a:t>
            </a:r>
          </a:p>
          <a:p>
            <a:r>
              <a:rPr lang="en-GB" sz="1400" b="1" dirty="0"/>
              <a:t>Authentic research / data analysis – write a paper V</a:t>
            </a:r>
          </a:p>
          <a:p>
            <a:r>
              <a:rPr lang="en-GB" sz="1400" b="1" dirty="0"/>
              <a:t>Lead a group project V</a:t>
            </a:r>
          </a:p>
          <a:p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17387" y="1281964"/>
            <a:ext cx="3959999" cy="1710789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400" b="1" dirty="0"/>
              <a:t>MCQs - formative with automatic feedback V/A</a:t>
            </a:r>
          </a:p>
          <a:p>
            <a:r>
              <a:rPr lang="en-GB" sz="1400" b="1" dirty="0"/>
              <a:t>Online role play (forum, virtual classroom)</a:t>
            </a:r>
          </a:p>
          <a:p>
            <a:r>
              <a:rPr lang="en-GB" sz="1400" b="1" dirty="0"/>
              <a:t>Reflective tasks – group or individual (forum) V/A</a:t>
            </a:r>
          </a:p>
          <a:p>
            <a:r>
              <a:rPr lang="en-GB" sz="1400" b="1" dirty="0"/>
              <a:t>Case studies (forum, lesson) V/A</a:t>
            </a:r>
          </a:p>
          <a:p>
            <a:r>
              <a:rPr lang="en-GB" sz="1400" b="1" dirty="0"/>
              <a:t>Rapid-fire exam questions (forum) V/A</a:t>
            </a:r>
          </a:p>
          <a:p>
            <a:r>
              <a:rPr lang="en-GB" sz="1400" b="1" dirty="0"/>
              <a:t>Advanced role play – you are the consultant etc. V</a:t>
            </a:r>
          </a:p>
          <a:p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177086" y="4472134"/>
            <a:ext cx="3959999" cy="3640911"/>
          </a:xfrm>
          <a:prstGeom prst="rect">
            <a:avLst/>
          </a:prstGeom>
          <a:solidFill>
            <a:srgbClr val="A1F5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en-US" sz="2800" dirty="0"/>
              <a:t>;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1089743" y="4500649"/>
            <a:ext cx="1808507" cy="523221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Acquisition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7086" y="5020241"/>
            <a:ext cx="3959999" cy="278800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400" b="1" dirty="0"/>
              <a:t>Guided readings (library resources)</a:t>
            </a:r>
            <a:endParaRPr lang="en-GB" sz="1400" dirty="0"/>
          </a:p>
          <a:p>
            <a:r>
              <a:rPr lang="en-GB" sz="1400" b="1" dirty="0"/>
              <a:t>OER resources (external)</a:t>
            </a:r>
            <a:endParaRPr lang="en-GB" sz="1400" dirty="0"/>
          </a:p>
          <a:p>
            <a:r>
              <a:rPr lang="en-GB" sz="1400" b="1" dirty="0"/>
              <a:t>Podcast (media) V if students do it</a:t>
            </a:r>
            <a:endParaRPr lang="en-GB" sz="1400" dirty="0"/>
          </a:p>
          <a:p>
            <a:r>
              <a:rPr lang="en-GB" sz="1400" b="1" dirty="0"/>
              <a:t>Webinars (virtual classroom) V</a:t>
            </a:r>
            <a:endParaRPr lang="en-GB" sz="1400" dirty="0"/>
          </a:p>
          <a:p>
            <a:r>
              <a:rPr lang="en-GB" sz="1400" b="1" dirty="0"/>
              <a:t>Q&amp;A forum (forum, where teachers answer student questions) V</a:t>
            </a:r>
            <a:endParaRPr lang="en-GB" sz="1400" dirty="0"/>
          </a:p>
          <a:p>
            <a:r>
              <a:rPr lang="en-GB" sz="1400" b="1" dirty="0"/>
              <a:t>Video lectures (webcast),</a:t>
            </a:r>
            <a:endParaRPr lang="en-GB" sz="1400" dirty="0"/>
          </a:p>
          <a:p>
            <a:r>
              <a:rPr lang="en-GB" sz="1400" b="1" dirty="0"/>
              <a:t>YouTube videos (external)</a:t>
            </a:r>
            <a:endParaRPr lang="en-GB" sz="1400" dirty="0"/>
          </a:p>
          <a:p>
            <a:r>
              <a:rPr lang="en-GB" sz="1400" b="1" dirty="0"/>
              <a:t>Field/lab observations (media/blog/wiki) V</a:t>
            </a:r>
            <a:endParaRPr lang="en-GB" sz="1400" dirty="0"/>
          </a:p>
          <a:p>
            <a:r>
              <a:rPr lang="en-GB" sz="1400" b="1" dirty="0"/>
              <a:t>MCQs - formative with automatic feedback V</a:t>
            </a:r>
            <a:endParaRPr lang="en-GB" sz="1400" dirty="0"/>
          </a:p>
          <a:p>
            <a:r>
              <a:rPr lang="en-GB" sz="1400" b="1" dirty="0"/>
              <a:t>Portfolios (MyPortfolio) V</a:t>
            </a:r>
            <a:endParaRPr lang="en-GB" sz="1400" dirty="0"/>
          </a:p>
          <a:p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428162" y="3494076"/>
            <a:ext cx="3959999" cy="25859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297865" y="3554733"/>
            <a:ext cx="2144048" cy="523221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3130" y="4212513"/>
            <a:ext cx="3959999" cy="160043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400" b="1" dirty="0"/>
              <a:t>Collaborative wiki - what do we know about ...? V/A</a:t>
            </a:r>
          </a:p>
          <a:p>
            <a:r>
              <a:rPr lang="en-GB" sz="1400" b="1" dirty="0"/>
              <a:t>Develop a shared resource library (database/glossary/wiki) V</a:t>
            </a:r>
          </a:p>
          <a:p>
            <a:r>
              <a:rPr lang="en-GB" sz="1400" b="1" dirty="0"/>
              <a:t>Social networking – participate (external) V</a:t>
            </a:r>
          </a:p>
          <a:p>
            <a:r>
              <a:rPr lang="en-GB" sz="1400" b="1" dirty="0"/>
              <a:t>Special interest groups - share on a topic (forum) V</a:t>
            </a:r>
          </a:p>
          <a:p>
            <a:r>
              <a:rPr lang="en-GB" sz="1400" b="1" dirty="0"/>
              <a:t>Mentor other learners V</a:t>
            </a:r>
            <a:endParaRPr lang="en-GB" b="1" dirty="0"/>
          </a:p>
        </p:txBody>
      </p:sp>
      <p:sp>
        <p:nvSpPr>
          <p:cNvPr id="18" name="Rectangle 17"/>
          <p:cNvSpPr/>
          <p:nvPr/>
        </p:nvSpPr>
        <p:spPr>
          <a:xfrm>
            <a:off x="4424488" y="6208658"/>
            <a:ext cx="3959999" cy="3278610"/>
          </a:xfrm>
          <a:prstGeom prst="rect">
            <a:avLst/>
          </a:prstGeom>
          <a:solidFill>
            <a:srgbClr val="7AA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4438744" y="6850564"/>
            <a:ext cx="3971645" cy="2677644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r>
              <a:rPr lang="en-GB" sz="1400" b="1" dirty="0"/>
              <a:t>Interview an expert (forum/chat) V</a:t>
            </a:r>
          </a:p>
          <a:p>
            <a:r>
              <a:rPr lang="en-GB" sz="1400" b="1" dirty="0"/>
              <a:t>Webinars (virtual classroom) V</a:t>
            </a:r>
          </a:p>
          <a:p>
            <a:r>
              <a:rPr lang="en-GB" sz="1400" b="1" dirty="0"/>
              <a:t>Model answers/examples of previous work (forum)</a:t>
            </a:r>
          </a:p>
          <a:p>
            <a:r>
              <a:rPr lang="en-GB" sz="1400" b="1" dirty="0"/>
              <a:t>Analyse chat text (in course or uploaded) V</a:t>
            </a:r>
          </a:p>
          <a:p>
            <a:r>
              <a:rPr lang="en-GB" sz="1400" b="1" dirty="0"/>
              <a:t>Job/professional reflections (blog) V/A</a:t>
            </a:r>
          </a:p>
          <a:p>
            <a:r>
              <a:rPr lang="en-GB" sz="1400" b="1" dirty="0"/>
              <a:t>Group discussions on the topic, problem, reading (chat/blog/wiki) V/A</a:t>
            </a:r>
          </a:p>
          <a:p>
            <a:r>
              <a:rPr lang="en-GB" sz="1400" b="1" dirty="0"/>
              <a:t>Social networking – participate (external) V</a:t>
            </a:r>
          </a:p>
          <a:p>
            <a:r>
              <a:rPr lang="en-GB" sz="1400" b="1" dirty="0"/>
              <a:t>Reflective tasks – group or individual (forum) V/A</a:t>
            </a:r>
          </a:p>
          <a:p>
            <a:r>
              <a:rPr lang="en-GB" sz="1400" b="1" dirty="0"/>
              <a:t>Special interest groups - share on a topic (forum) V</a:t>
            </a:r>
          </a:p>
          <a:p>
            <a:r>
              <a:rPr lang="en-GB" sz="1400" b="1" dirty="0"/>
              <a:t>Lead a group project V/A</a:t>
            </a:r>
            <a:endParaRPr lang="en-GB" sz="1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62714" y="6266166"/>
            <a:ext cx="1712327" cy="523221"/>
          </a:xfrm>
          <a:prstGeom prst="rect">
            <a:avLst/>
          </a:prstGeom>
          <a:noFill/>
        </p:spPr>
        <p:txBody>
          <a:bodyPr wrap="none" lIns="91428" tIns="45714" rIns="91428" bIns="45714">
            <a:sp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8" descr="Creative Commons Licen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90" y="9028023"/>
            <a:ext cx="1326615" cy="46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1558144" y="9046245"/>
            <a:ext cx="14045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@ABC_LD</a:t>
            </a:r>
          </a:p>
          <a:p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UCL Digital Education</a:t>
            </a:r>
          </a:p>
        </p:txBody>
      </p:sp>
    </p:spTree>
    <p:extLst>
      <p:ext uri="{BB962C8B-B14F-4D97-AF65-F5344CB8AC3E}">
        <p14:creationId xmlns:p14="http://schemas.microsoft.com/office/powerpoint/2010/main" val="155859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13304</TotalTime>
  <Words>641</Words>
  <Application>Microsoft Office PowerPoint</Application>
  <PresentationFormat>A3 (297 x 420 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np_ucl1</dc:creator>
  <cp:lastModifiedBy>HANUS Delphine</cp:lastModifiedBy>
  <cp:revision>135</cp:revision>
  <cp:lastPrinted>2015-11-06T16:23:09Z</cp:lastPrinted>
  <dcterms:created xsi:type="dcterms:W3CDTF">2014-10-31T14:03:56Z</dcterms:created>
  <dcterms:modified xsi:type="dcterms:W3CDTF">2021-05-27T12:38:37Z</dcterms:modified>
</cp:coreProperties>
</file>